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5" r:id="rId5"/>
    <p:sldId id="277" r:id="rId6"/>
    <p:sldId id="278" r:id="rId7"/>
    <p:sldId id="276" r:id="rId8"/>
    <p:sldId id="267" r:id="rId9"/>
    <p:sldId id="272" r:id="rId10"/>
    <p:sldId id="269" r:id="rId11"/>
    <p:sldId id="274" r:id="rId12"/>
    <p:sldId id="261" r:id="rId13"/>
    <p:sldId id="280" r:id="rId14"/>
    <p:sldId id="279" r:id="rId15"/>
    <p:sldId id="264" r:id="rId16"/>
  </p:sldIdLst>
  <p:sldSz cx="9144000" cy="5715000" type="screen16x10"/>
  <p:notesSz cx="6858000" cy="9144000"/>
  <p:defaultTextStyle>
    <a:defPPr>
      <a:defRPr lang="ru-RU"/>
    </a:defPPr>
    <a:lvl1pPr marL="0" algn="l" defTabSz="8873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43668" algn="l" defTabSz="8873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87336" algn="l" defTabSz="8873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31005" algn="l" defTabSz="8873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774673" algn="l" defTabSz="8873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18339" algn="l" defTabSz="8873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662006" algn="l" defTabSz="8873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3105674" algn="l" defTabSz="8873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549343" algn="l" defTabSz="8873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87" autoAdjust="0"/>
  </p:normalViewPr>
  <p:slideViewPr>
    <p:cSldViewPr>
      <p:cViewPr>
        <p:scale>
          <a:sx n="80" d="100"/>
          <a:sy n="80" d="100"/>
        </p:scale>
        <p:origin x="-1050" y="-2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775362"/>
            <a:ext cx="7772400" cy="12250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4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28874"/>
            <a:ext cx="2057400" cy="48762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28874"/>
            <a:ext cx="6019800" cy="48762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672421"/>
            <a:ext cx="7772400" cy="1135063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422267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3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87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31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4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83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2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49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333501"/>
            <a:ext cx="4038600" cy="377163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5"/>
            <a:ext cx="4040189" cy="5331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3668" indent="0">
              <a:buNone/>
              <a:defRPr sz="2000" b="1"/>
            </a:lvl2pPr>
            <a:lvl3pPr marL="887336" indent="0">
              <a:buNone/>
              <a:defRPr sz="1600" b="1"/>
            </a:lvl3pPr>
            <a:lvl4pPr marL="1331005" indent="0">
              <a:buNone/>
              <a:defRPr sz="1500" b="1"/>
            </a:lvl4pPr>
            <a:lvl5pPr marL="1774673" indent="0">
              <a:buNone/>
              <a:defRPr sz="1500" b="1"/>
            </a:lvl5pPr>
            <a:lvl6pPr marL="2218339" indent="0">
              <a:buNone/>
              <a:defRPr sz="1500" b="1"/>
            </a:lvl6pPr>
            <a:lvl7pPr marL="2662006" indent="0">
              <a:buNone/>
              <a:defRPr sz="1500" b="1"/>
            </a:lvl7pPr>
            <a:lvl8pPr marL="3105674" indent="0">
              <a:buNone/>
              <a:defRPr sz="1500" b="1"/>
            </a:lvl8pPr>
            <a:lvl9pPr marL="35493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9" cy="3292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5"/>
            <a:ext cx="4041775" cy="5331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3668" indent="0">
              <a:buNone/>
              <a:defRPr sz="2000" b="1"/>
            </a:lvl2pPr>
            <a:lvl3pPr marL="887336" indent="0">
              <a:buNone/>
              <a:defRPr sz="1600" b="1"/>
            </a:lvl3pPr>
            <a:lvl4pPr marL="1331005" indent="0">
              <a:buNone/>
              <a:defRPr sz="1500" b="1"/>
            </a:lvl4pPr>
            <a:lvl5pPr marL="1774673" indent="0">
              <a:buNone/>
              <a:defRPr sz="1500" b="1"/>
            </a:lvl5pPr>
            <a:lvl6pPr marL="2218339" indent="0">
              <a:buNone/>
              <a:defRPr sz="1500" b="1"/>
            </a:lvl6pPr>
            <a:lvl7pPr marL="2662006" indent="0">
              <a:buNone/>
              <a:defRPr sz="1500" b="1"/>
            </a:lvl7pPr>
            <a:lvl8pPr marL="3105674" indent="0">
              <a:buNone/>
              <a:defRPr sz="1500" b="1"/>
            </a:lvl8pPr>
            <a:lvl9pPr marL="35493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4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9"/>
            <a:ext cx="5111750" cy="48775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24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43668" indent="0">
              <a:buNone/>
              <a:defRPr sz="1200"/>
            </a:lvl2pPr>
            <a:lvl3pPr marL="887336" indent="0">
              <a:buNone/>
              <a:defRPr sz="1000"/>
            </a:lvl3pPr>
            <a:lvl4pPr marL="1331005" indent="0">
              <a:buNone/>
              <a:defRPr sz="900"/>
            </a:lvl4pPr>
            <a:lvl5pPr marL="1774673" indent="0">
              <a:buNone/>
              <a:defRPr sz="900"/>
            </a:lvl5pPr>
            <a:lvl6pPr marL="2218339" indent="0">
              <a:buNone/>
              <a:defRPr sz="900"/>
            </a:lvl6pPr>
            <a:lvl7pPr marL="2662006" indent="0">
              <a:buNone/>
              <a:defRPr sz="900"/>
            </a:lvl7pPr>
            <a:lvl8pPr marL="3105674" indent="0">
              <a:buNone/>
              <a:defRPr sz="900"/>
            </a:lvl8pPr>
            <a:lvl9pPr marL="35493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5"/>
            <a:ext cx="5486400" cy="4722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5"/>
            <a:ext cx="5486400" cy="3429000"/>
          </a:xfrm>
        </p:spPr>
        <p:txBody>
          <a:bodyPr/>
          <a:lstStyle>
            <a:lvl1pPr marL="0" indent="0">
              <a:buNone/>
              <a:defRPr sz="3100"/>
            </a:lvl1pPr>
            <a:lvl2pPr marL="443668" indent="0">
              <a:buNone/>
              <a:defRPr sz="2700"/>
            </a:lvl2pPr>
            <a:lvl3pPr marL="887336" indent="0">
              <a:buNone/>
              <a:defRPr sz="2400"/>
            </a:lvl3pPr>
            <a:lvl4pPr marL="1331005" indent="0">
              <a:buNone/>
              <a:defRPr sz="2000"/>
            </a:lvl4pPr>
            <a:lvl5pPr marL="1774673" indent="0">
              <a:buNone/>
              <a:defRPr sz="2000"/>
            </a:lvl5pPr>
            <a:lvl6pPr marL="2218339" indent="0">
              <a:buNone/>
              <a:defRPr sz="2000"/>
            </a:lvl6pPr>
            <a:lvl7pPr marL="2662006" indent="0">
              <a:buNone/>
              <a:defRPr sz="2000"/>
            </a:lvl7pPr>
            <a:lvl8pPr marL="3105674" indent="0">
              <a:buNone/>
              <a:defRPr sz="2000"/>
            </a:lvl8pPr>
            <a:lvl9pPr marL="35493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6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43668" indent="0">
              <a:buNone/>
              <a:defRPr sz="1200"/>
            </a:lvl2pPr>
            <a:lvl3pPr marL="887336" indent="0">
              <a:buNone/>
              <a:defRPr sz="1000"/>
            </a:lvl3pPr>
            <a:lvl4pPr marL="1331005" indent="0">
              <a:buNone/>
              <a:defRPr sz="900"/>
            </a:lvl4pPr>
            <a:lvl5pPr marL="1774673" indent="0">
              <a:buNone/>
              <a:defRPr sz="900"/>
            </a:lvl5pPr>
            <a:lvl6pPr marL="2218339" indent="0">
              <a:buNone/>
              <a:defRPr sz="900"/>
            </a:lvl6pPr>
            <a:lvl7pPr marL="2662006" indent="0">
              <a:buNone/>
              <a:defRPr sz="900"/>
            </a:lvl7pPr>
            <a:lvl8pPr marL="3105674" indent="0">
              <a:buNone/>
              <a:defRPr sz="900"/>
            </a:lvl8pPr>
            <a:lvl9pPr marL="35493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8862"/>
            <a:ext cx="8229600" cy="952500"/>
          </a:xfrm>
          <a:prstGeom prst="rect">
            <a:avLst/>
          </a:prstGeom>
        </p:spPr>
        <p:txBody>
          <a:bodyPr vert="horz" lIns="88734" tIns="44367" rIns="88734" bIns="4436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33501"/>
            <a:ext cx="8229600" cy="3771638"/>
          </a:xfrm>
          <a:prstGeom prst="rect">
            <a:avLst/>
          </a:prstGeom>
        </p:spPr>
        <p:txBody>
          <a:bodyPr vert="horz" lIns="88734" tIns="44367" rIns="88734" bIns="443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5296968"/>
            <a:ext cx="2133600" cy="304269"/>
          </a:xfrm>
          <a:prstGeom prst="rect">
            <a:avLst/>
          </a:prstGeom>
        </p:spPr>
        <p:txBody>
          <a:bodyPr vert="horz" lIns="88734" tIns="44367" rIns="88734" bIns="443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5296968"/>
            <a:ext cx="2895600" cy="304269"/>
          </a:xfrm>
          <a:prstGeom prst="rect">
            <a:avLst/>
          </a:prstGeom>
        </p:spPr>
        <p:txBody>
          <a:bodyPr vert="horz" lIns="88734" tIns="44367" rIns="88734" bIns="443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8"/>
            <a:ext cx="2133600" cy="304269"/>
          </a:xfrm>
          <a:prstGeom prst="rect">
            <a:avLst/>
          </a:prstGeom>
        </p:spPr>
        <p:txBody>
          <a:bodyPr vert="horz" lIns="88734" tIns="44367" rIns="88734" bIns="443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7336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750" indent="-332750" algn="l" defTabSz="8873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0961" indent="-277292" algn="l" defTabSz="88733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9170" indent="-221834" algn="l" defTabSz="8873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2838" indent="-221834" algn="l" defTabSz="88733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505" indent="-221834" algn="l" defTabSz="88733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0175" indent="-221834" algn="l" defTabSz="887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3841" indent="-221834" algn="l" defTabSz="887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27509" indent="-221834" algn="l" defTabSz="887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1177" indent="-221834" algn="l" defTabSz="887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73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3668" algn="l" defTabSz="8873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7336" algn="l" defTabSz="8873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005" algn="l" defTabSz="8873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673" algn="l" defTabSz="8873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18339" algn="l" defTabSz="8873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62006" algn="l" defTabSz="8873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05674" algn="l" defTabSz="8873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49343" algn="l" defTabSz="8873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357336"/>
            <a:ext cx="8229600" cy="1912606"/>
          </a:xfrm>
        </p:spPr>
        <p:txBody>
          <a:bodyPr>
            <a:noAutofit/>
          </a:bodyPr>
          <a:lstStyle/>
          <a:p>
            <a:r>
              <a:rPr lang="ru-RU" sz="4600" b="1" i="1" dirty="0"/>
              <a:t>«Подготовка детей к обучению грамоте»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793604"/>
            <a:ext cx="458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Волосникова Александра Андреевна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421849"/>
            <a:ext cx="4749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МБДОУ детский сад комбинированного вида № 144</a:t>
            </a:r>
            <a:endParaRPr lang="ru-RU" dirty="0"/>
          </a:p>
        </p:txBody>
      </p:sp>
      <p:pic>
        <p:nvPicPr>
          <p:cNvPr id="1028" name="Picture 4" descr="https://image.jimcdn.com/app/cms/image/transf/dimension=682x10000:format=png/path/s1ce175b72ee73d14/image/i8ea021aae2c2aac5/version/1458775264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06244"/>
            <a:ext cx="4932040" cy="23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320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Примеры звукового анализа</a:t>
            </a:r>
          </a:p>
          <a:p>
            <a:pPr algn="ctr"/>
            <a:endParaRPr lang="ru-RU" b="1" dirty="0" smtClean="0"/>
          </a:p>
          <a:p>
            <a:r>
              <a:rPr lang="ru-RU" sz="2000" dirty="0" smtClean="0"/>
              <a:t>А</a:t>
            </a:r>
            <a:r>
              <a:rPr lang="ru-RU" sz="2000" dirty="0"/>
              <a:t>) </a:t>
            </a:r>
            <a:r>
              <a:rPr lang="ru-RU" sz="2000" u="sng" dirty="0"/>
              <a:t>Выделение звука на фоне </a:t>
            </a:r>
            <a:r>
              <a:rPr lang="ru-RU" sz="2000" u="sng" dirty="0" smtClean="0"/>
              <a:t>слова</a:t>
            </a:r>
          </a:p>
          <a:p>
            <a:pPr algn="ctr"/>
            <a:r>
              <a:rPr lang="ru-RU" sz="4000" b="1" dirty="0" smtClean="0"/>
              <a:t>          </a:t>
            </a:r>
            <a:r>
              <a:rPr lang="ru-RU" sz="2000" b="1" dirty="0" smtClean="0"/>
              <a:t>Определите в каком слове есть звук</a:t>
            </a:r>
            <a:r>
              <a:rPr lang="ru-RU" sz="4000" b="1" dirty="0" smtClean="0"/>
              <a:t> </a:t>
            </a:r>
            <a:r>
              <a:rPr lang="ru-RU" sz="2000" b="1" dirty="0" smtClean="0"/>
              <a:t>[К] –  СЫР, КОТ, ВОДА, СОКОЛ       </a:t>
            </a:r>
          </a:p>
          <a:p>
            <a:endParaRPr lang="ru-RU" sz="2000" dirty="0"/>
          </a:p>
          <a:p>
            <a:r>
              <a:rPr lang="ru-RU" sz="2000" dirty="0" smtClean="0"/>
              <a:t>Б</a:t>
            </a:r>
            <a:r>
              <a:rPr lang="ru-RU" sz="2000" u="sng" dirty="0"/>
              <a:t>) Вычленение </a:t>
            </a:r>
            <a:r>
              <a:rPr lang="ru-RU" sz="2000" u="sng" dirty="0" smtClean="0"/>
              <a:t>звука</a:t>
            </a:r>
          </a:p>
          <a:p>
            <a:endParaRPr lang="ru-RU" sz="2000" dirty="0"/>
          </a:p>
          <a:p>
            <a:pPr algn="ctr"/>
            <a:r>
              <a:rPr lang="ru-RU" sz="2000" b="1" dirty="0" smtClean="0"/>
              <a:t>Назовите первый и последний звук в слове -  ГРУША</a:t>
            </a:r>
          </a:p>
          <a:p>
            <a:endParaRPr lang="ru-RU" sz="2000" b="1" dirty="0" smtClean="0"/>
          </a:p>
          <a:p>
            <a:r>
              <a:rPr lang="ru-RU" sz="2000" dirty="0"/>
              <a:t>В) </a:t>
            </a:r>
            <a:r>
              <a:rPr lang="ru-RU" sz="2000" u="sng" dirty="0"/>
              <a:t>Определение места звука в </a:t>
            </a:r>
            <a:r>
              <a:rPr lang="ru-RU" sz="2000" u="sng" dirty="0" smtClean="0"/>
              <a:t>слове</a:t>
            </a:r>
            <a:endParaRPr lang="ru-RU" sz="3600" b="1" dirty="0" smtClean="0"/>
          </a:p>
          <a:p>
            <a:r>
              <a:rPr lang="ru-RU" sz="3600" b="1" dirty="0" smtClean="0"/>
              <a:t>                      </a:t>
            </a:r>
            <a:r>
              <a:rPr lang="ru-RU" sz="2000" b="1" dirty="0"/>
              <a:t>О</a:t>
            </a:r>
            <a:r>
              <a:rPr lang="ru-RU" sz="2000" b="1" dirty="0" smtClean="0"/>
              <a:t>пределите место звука [О] в слове – ЯБЛОКО</a:t>
            </a:r>
          </a:p>
          <a:p>
            <a:endParaRPr lang="ru-RU" sz="2000" b="1" dirty="0" smtClean="0"/>
          </a:p>
          <a:p>
            <a:r>
              <a:rPr lang="ru-RU" sz="2000" dirty="0"/>
              <a:t>Г) </a:t>
            </a:r>
            <a:r>
              <a:rPr lang="ru-RU" sz="2000" u="sng" dirty="0"/>
              <a:t>Определение положения звука по отношению к другим </a:t>
            </a:r>
            <a:r>
              <a:rPr lang="ru-RU" sz="2000" u="sng" dirty="0" smtClean="0"/>
              <a:t>звукам</a:t>
            </a:r>
          </a:p>
          <a:p>
            <a:endParaRPr lang="ru-RU" sz="2000" b="1" dirty="0" smtClean="0"/>
          </a:p>
          <a:p>
            <a:pPr algn="ctr"/>
            <a:r>
              <a:rPr lang="ru-RU" sz="2000" b="1" dirty="0"/>
              <a:t>К</a:t>
            </a:r>
            <a:r>
              <a:rPr lang="ru-RU" sz="2000" b="1" dirty="0" smtClean="0"/>
              <a:t>акой звук </a:t>
            </a:r>
            <a:r>
              <a:rPr lang="ru-RU" sz="2000" b="1" dirty="0"/>
              <a:t>находятся </a:t>
            </a:r>
            <a:r>
              <a:rPr lang="ru-RU" sz="2000" b="1" dirty="0" smtClean="0"/>
              <a:t>перед звуком</a:t>
            </a:r>
            <a:r>
              <a:rPr lang="ru-RU" sz="2000" dirty="0" smtClean="0"/>
              <a:t> </a:t>
            </a:r>
            <a:r>
              <a:rPr lang="ru-RU" sz="2000" b="1" dirty="0" smtClean="0"/>
              <a:t>[А] в слове - МАК</a:t>
            </a:r>
            <a:endParaRPr lang="ru-RU" sz="2000" b="1" dirty="0"/>
          </a:p>
        </p:txBody>
      </p:sp>
      <p:pic>
        <p:nvPicPr>
          <p:cNvPr id="1028" name="Picture 4" descr="http://img-fotki.yandex.ru/get/5505/47407354.4c8/0_b7b3a_3503851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7740"/>
            <a:ext cx="439369" cy="56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123-stickers.com/4654-4874-thickbox/fruit-legumes-n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84" y="2489770"/>
            <a:ext cx="485180" cy="4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-fotki.yandex.ru/get/17847/2449448.28/0_10d539_c5800880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21596"/>
            <a:ext cx="574007" cy="6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xn--80ahduoahv1d3d.xn--j1amh/wp-content/uploads/2016/05/16302651-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76" y="4496846"/>
            <a:ext cx="677976" cy="9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1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5212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Д) </a:t>
            </a:r>
            <a:r>
              <a:rPr lang="ru-RU" sz="2000" u="sng" dirty="0"/>
              <a:t>Определение последовательности звуков в </a:t>
            </a:r>
            <a:r>
              <a:rPr lang="ru-RU" sz="2000" u="sng" dirty="0" smtClean="0"/>
              <a:t>слове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Назовите все звуки </a:t>
            </a:r>
            <a:r>
              <a:rPr lang="ru-RU" sz="2000" b="1" dirty="0"/>
              <a:t>по порядку </a:t>
            </a:r>
            <a:r>
              <a:rPr lang="ru-RU" sz="2000" b="1" dirty="0" smtClean="0"/>
              <a:t>в слове - СОК </a:t>
            </a:r>
          </a:p>
          <a:p>
            <a:endParaRPr lang="ru-RU" sz="2000" dirty="0"/>
          </a:p>
          <a:p>
            <a:r>
              <a:rPr lang="ru-RU" sz="2000" dirty="0"/>
              <a:t>Е</a:t>
            </a:r>
            <a:r>
              <a:rPr lang="ru-RU" sz="2000" u="sng" dirty="0"/>
              <a:t>) Определение порядка следования звука (звуков) в </a:t>
            </a:r>
            <a:r>
              <a:rPr lang="ru-RU" sz="2000" u="sng" dirty="0" smtClean="0"/>
              <a:t>слове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Определите каким по счету является звук </a:t>
            </a:r>
            <a:r>
              <a:rPr lang="ru-RU" sz="2000" b="1" dirty="0"/>
              <a:t>[О] </a:t>
            </a:r>
            <a:r>
              <a:rPr lang="ru-RU" sz="2000" b="1" dirty="0" smtClean="0"/>
              <a:t>в слове – СЛОН </a:t>
            </a:r>
            <a:endParaRPr lang="ru-RU" sz="2000" u="sng" dirty="0" smtClean="0"/>
          </a:p>
          <a:p>
            <a:endParaRPr lang="ru-RU" sz="2000" dirty="0"/>
          </a:p>
          <a:p>
            <a:r>
              <a:rPr lang="ru-RU" sz="2000" dirty="0"/>
              <a:t>Ж) </a:t>
            </a:r>
            <a:r>
              <a:rPr lang="ru-RU" sz="2000" u="sng" dirty="0"/>
              <a:t>Определение количества звуков в </a:t>
            </a:r>
            <a:r>
              <a:rPr lang="ru-RU" sz="2000" u="sng" dirty="0" smtClean="0"/>
              <a:t>слове</a:t>
            </a:r>
          </a:p>
          <a:p>
            <a:endParaRPr lang="ru-RU" sz="2000" u="sng" dirty="0" smtClean="0"/>
          </a:p>
          <a:p>
            <a:pPr algn="ctr"/>
            <a:r>
              <a:rPr lang="ru-RU" sz="2000" b="1" dirty="0" smtClean="0"/>
              <a:t>Определите сколько всего звуков в слове КИТ</a:t>
            </a:r>
          </a:p>
          <a:p>
            <a:endParaRPr lang="ru-RU" sz="2000" u="sng" dirty="0"/>
          </a:p>
          <a:p>
            <a:endParaRPr lang="ru-RU" sz="2000" dirty="0"/>
          </a:p>
        </p:txBody>
      </p:sp>
      <p:pic>
        <p:nvPicPr>
          <p:cNvPr id="5122" name="Picture 2" descr="http://www.playcast.ru/uploads/2015/06/14/139761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288603"/>
            <a:ext cx="689705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allpapers1920.ru/img/picture/Jun/09/d72930145c12b2d590ae86b2fc4603f2/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5532"/>
            <a:ext cx="99670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etskiy-journal.ru/wp-content/uploads/2014/02/kartinki-zveri-klip-art-15-150x1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21396"/>
            <a:ext cx="7143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521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Пример анализа схемы:</a:t>
            </a:r>
          </a:p>
          <a:p>
            <a:pPr lvl="0"/>
            <a:r>
              <a:rPr lang="ru-RU" sz="2400" dirty="0" smtClean="0"/>
              <a:t>Выложить </a:t>
            </a:r>
            <a:r>
              <a:rPr lang="ru-RU" sz="2400" dirty="0"/>
              <a:t>схему слова КОТ.</a:t>
            </a:r>
          </a:p>
          <a:p>
            <a:pPr lvl="0"/>
            <a:r>
              <a:rPr lang="ru-RU" sz="2400" dirty="0"/>
              <a:t>- Сколько  звуков в слове КОТ? </a:t>
            </a:r>
            <a:r>
              <a:rPr lang="ru-RU" sz="2400" i="1" dirty="0"/>
              <a:t>(В слове КОТ три звука)</a:t>
            </a:r>
            <a:endParaRPr lang="ru-RU" sz="2400" dirty="0"/>
          </a:p>
          <a:p>
            <a:pPr lvl="0"/>
            <a:r>
              <a:rPr lang="ru-RU" sz="2400" dirty="0"/>
              <a:t>- Какой первый звук в слове КОТ? </a:t>
            </a:r>
            <a:r>
              <a:rPr lang="ru-RU" sz="2400" i="1" dirty="0"/>
              <a:t>(В слове КОТ первый звук [К])</a:t>
            </a:r>
            <a:endParaRPr lang="ru-RU" sz="2400" dirty="0"/>
          </a:p>
          <a:p>
            <a:pPr lvl="0"/>
            <a:r>
              <a:rPr lang="ru-RU" sz="2400" dirty="0"/>
              <a:t>- Звук [К] какой? </a:t>
            </a:r>
            <a:r>
              <a:rPr lang="ru-RU" sz="2400" i="1" dirty="0"/>
              <a:t>(Звук [К] согласный, твердый, глухой, поэтому обозначим его синим цветом)</a:t>
            </a:r>
            <a:endParaRPr lang="ru-RU" sz="2400" dirty="0"/>
          </a:p>
          <a:p>
            <a:pPr lvl="0"/>
            <a:r>
              <a:rPr lang="ru-RU" sz="2400" dirty="0"/>
              <a:t>- Какой второй звук в слове КОТ? </a:t>
            </a:r>
            <a:r>
              <a:rPr lang="ru-RU" sz="2400" i="1" dirty="0"/>
              <a:t>(В слове КОТ второй звук [О])</a:t>
            </a:r>
            <a:endParaRPr lang="ru-RU" sz="2400" dirty="0"/>
          </a:p>
          <a:p>
            <a:pPr lvl="0"/>
            <a:r>
              <a:rPr lang="ru-RU" sz="2400" dirty="0"/>
              <a:t>- Звук [О] какой? ( </a:t>
            </a:r>
            <a:r>
              <a:rPr lang="ru-RU" sz="2400" i="1" dirty="0"/>
              <a:t>Звук [О] гласный, поэтому обозначим его красным цветом)</a:t>
            </a:r>
            <a:endParaRPr lang="ru-RU" sz="2400" dirty="0"/>
          </a:p>
          <a:p>
            <a:pPr lvl="0"/>
            <a:r>
              <a:rPr lang="ru-RU" sz="2400" dirty="0"/>
              <a:t>- Какой третий звук в слове КОТ? </a:t>
            </a:r>
            <a:r>
              <a:rPr lang="ru-RU" sz="2400" i="1" dirty="0"/>
              <a:t>(В слове КОТ третий звук [Т])</a:t>
            </a:r>
            <a:endParaRPr lang="ru-RU" sz="2400" dirty="0"/>
          </a:p>
          <a:p>
            <a:pPr lvl="0"/>
            <a:r>
              <a:rPr lang="ru-RU" sz="2400" dirty="0"/>
              <a:t>- Звук [Т] какой? </a:t>
            </a:r>
            <a:r>
              <a:rPr lang="ru-RU" sz="2400" i="1" dirty="0"/>
              <a:t>(Звук [Т] согласный, твердый, глухой, поэтому обозначим его синим цветом)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3059832" y="4850506"/>
            <a:ext cx="576064" cy="5162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8024" y="4850506"/>
            <a:ext cx="576064" cy="5162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42773" y="4850506"/>
            <a:ext cx="576064" cy="5162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img-fotki.yandex.ru/get/5505/47407354.4c8/0_b7b3a_3503851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390352"/>
            <a:ext cx="1008112" cy="11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0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01/120352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204"/>
            <a:ext cx="7920880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5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3204"/>
            <a:ext cx="80648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/>
              <a:t>Программой, реализуемой в ДОУ, не определены задачи по подготовке детей к обучению чтению. Родители в домашних условиях могут обучать </a:t>
            </a:r>
            <a:r>
              <a:rPr lang="ru-RU" sz="1800" i="1" dirty="0" smtClean="0"/>
              <a:t>чтению своего </a:t>
            </a:r>
            <a:r>
              <a:rPr lang="ru-RU" sz="1800" i="1" dirty="0"/>
              <a:t>ребенка, но при этом должны </a:t>
            </a:r>
            <a:r>
              <a:rPr lang="ru-RU" sz="1800" i="1" dirty="0" smtClean="0"/>
              <a:t>знать основные правила.</a:t>
            </a:r>
          </a:p>
          <a:p>
            <a:pPr algn="ctr"/>
            <a:endParaRPr lang="ru-RU" sz="2400" b="1" i="1" dirty="0"/>
          </a:p>
          <a:p>
            <a:pPr algn="ctr"/>
            <a:r>
              <a:rPr lang="ru-RU" sz="2400" b="1" i="1" dirty="0" smtClean="0"/>
              <a:t>Методические ошибки:</a:t>
            </a:r>
          </a:p>
          <a:p>
            <a:pPr algn="ctr"/>
            <a:endParaRPr lang="ru-RU" sz="2400" b="1" i="1" dirty="0" smtClean="0"/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Смешивают понятия «звук» и «буква</a:t>
            </a:r>
            <a:r>
              <a:rPr lang="ru-RU" sz="2000" dirty="0" smtClean="0"/>
              <a:t>»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Наблюдается произвольное и хаотичное знакомство с буквами без учета закономерностей развития их фонемных имен </a:t>
            </a:r>
            <a:r>
              <a:rPr lang="ru-RU" sz="2000" i="1" dirty="0"/>
              <a:t>(звучания</a:t>
            </a:r>
            <a:r>
              <a:rPr lang="ru-RU" sz="2000" i="1" dirty="0" smtClean="0"/>
              <a:t>)</a:t>
            </a:r>
            <a:r>
              <a:rPr lang="ru-RU" sz="20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Названия согласных букв дается дошкольникам в алфавитной транскрипции [БЭ, ЭМ, КА, ЭЛЬ</a:t>
            </a:r>
            <a:r>
              <a:rPr lang="ru-RU" sz="2000" dirty="0" smtClean="0"/>
              <a:t>]…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Не используется орфоэпическая грамматика, введение которой в процесс звукобуквенного анализа позволяет читать по правилам орфоэпии </a:t>
            </a:r>
            <a:r>
              <a:rPr lang="ru-RU" sz="2000" i="1" dirty="0"/>
              <a:t>(ЗУБ - [ЗУП</a:t>
            </a:r>
            <a:r>
              <a:rPr lang="ru-RU" sz="2000" i="1" dirty="0" smtClean="0"/>
              <a:t>]…</a:t>
            </a:r>
          </a:p>
          <a:p>
            <a:pPr algn="ctr"/>
            <a:endParaRPr lang="ru-RU" sz="2000" i="1" dirty="0"/>
          </a:p>
          <a:p>
            <a:pPr algn="ctr"/>
            <a:endParaRPr lang="ru-RU" sz="2000" dirty="0" smtClean="0"/>
          </a:p>
          <a:p>
            <a:pPr algn="ctr"/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26449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529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https://img-fotki.yandex.ru/get/5708/47606540.99/0_105176_887894f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64" y="1705372"/>
            <a:ext cx="4223792" cy="4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4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8862"/>
            <a:ext cx="8229600" cy="4500846"/>
          </a:xfrm>
        </p:spPr>
        <p:txBody>
          <a:bodyPr>
            <a:normAutofit/>
          </a:bodyPr>
          <a:lstStyle/>
          <a:p>
            <a:r>
              <a:rPr lang="ru-RU" sz="3600" b="1" i="1" dirty="0"/>
              <a:t>Подготовка детей к обучению грамоте - это целенаправленный, систематический процесс по подготовке к овладению письмом и чтением. </a:t>
            </a:r>
          </a:p>
        </p:txBody>
      </p:sp>
      <p:pic>
        <p:nvPicPr>
          <p:cNvPr id="2050" name="Picture 2" descr="http://s1.pic4you.ru/allimage/y2012/12-09/12216/27989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5572"/>
            <a:ext cx="2546648" cy="17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2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Основные компоненты, которые входят в процесс обучения </a:t>
            </a:r>
            <a:r>
              <a:rPr lang="ru-RU" sz="2000" b="1"/>
              <a:t>грамоте</a:t>
            </a:r>
            <a:r>
              <a:rPr lang="ru-RU" sz="2000" b="1" smtClean="0"/>
              <a:t>:</a:t>
            </a:r>
          </a:p>
          <a:p>
            <a:pPr algn="ctr"/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err="1"/>
              <a:t>сформированность</a:t>
            </a:r>
            <a:r>
              <a:rPr lang="ru-RU" sz="2000" dirty="0"/>
              <a:t> звуковой стороны речи, т.е. ребенок должен владеть правильным, чётким произношением звуков всех фонематических групп (свистящих, шипящих, </a:t>
            </a:r>
            <a:r>
              <a:rPr lang="ru-RU" sz="2000" dirty="0" err="1"/>
              <a:t>соноров</a:t>
            </a:r>
            <a:r>
              <a:rPr lang="ru-RU" sz="2000" dirty="0"/>
              <a:t>);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err="1"/>
              <a:t>сформированность</a:t>
            </a:r>
            <a:r>
              <a:rPr lang="ru-RU" sz="2000" dirty="0"/>
              <a:t> фонематических процессов, т.е. умение слышать, различать и дифференцировать звуки родного языка;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/>
              <a:t>готовность к звукобуквенному анализу и синтезу звукового состава речи, т.е. выделять начальный гласный из состава слова; анализ гласных звуков; анализ обратных слогов; слышать и выделять первый и последний согласный звук в слове: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/>
              <a:t>знакомство с терминами: "звук", "слог", "слово", "предложение", звуки гласные, согласные, твердые, мягкие, глухие, звонкие.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/>
              <a:t>умение работать со схемой слова, предложения, разрезной азбукой</a:t>
            </a:r>
          </a:p>
        </p:txBody>
      </p:sp>
    </p:spTree>
    <p:extLst>
      <p:ext uri="{BB962C8B-B14F-4D97-AF65-F5344CB8AC3E}">
        <p14:creationId xmlns:p14="http://schemas.microsoft.com/office/powerpoint/2010/main" val="344242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7220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Формирование звуковой аналитико-синтетической активности как</a:t>
            </a:r>
          </a:p>
          <a:p>
            <a:pPr algn="ctr"/>
            <a:r>
              <a:rPr lang="ru-RU" sz="2000" b="1" i="1" dirty="0"/>
              <a:t>предпосылки обучения </a:t>
            </a:r>
            <a:r>
              <a:rPr lang="ru-RU" sz="2000" b="1" i="1" dirty="0" smtClean="0"/>
              <a:t>грамоте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sz="2000" dirty="0"/>
              <a:t>Освоение представления о существовании разных языков.</a:t>
            </a:r>
          </a:p>
          <a:p>
            <a:pPr algn="ctr"/>
            <a:r>
              <a:rPr lang="ru-RU" sz="2000" dirty="0"/>
              <a:t>Освоение терминов «слово», «звук», «буква», «предложение», «гласный звук» </a:t>
            </a:r>
            <a:r>
              <a:rPr lang="ru-RU" sz="2000" dirty="0" smtClean="0"/>
              <a:t>и «согласный </a:t>
            </a:r>
            <a:r>
              <a:rPr lang="ru-RU" sz="2000" dirty="0"/>
              <a:t>звук»; звуковой анализ слова.</a:t>
            </a:r>
          </a:p>
          <a:p>
            <a:pPr algn="ctr"/>
            <a:r>
              <a:rPr lang="ru-RU" sz="2000" dirty="0"/>
              <a:t>Освоение умений: делить на слоги </a:t>
            </a:r>
            <a:r>
              <a:rPr lang="ru-RU" sz="2000" dirty="0" smtClean="0"/>
              <a:t>двух-</a:t>
            </a:r>
            <a:r>
              <a:rPr lang="ru-RU" sz="2000" dirty="0" err="1" smtClean="0"/>
              <a:t>трехслоговые</a:t>
            </a:r>
            <a:r>
              <a:rPr lang="ru-RU" sz="2000" dirty="0" smtClean="0"/>
              <a:t> </a:t>
            </a:r>
            <a:r>
              <a:rPr lang="ru-RU" sz="2000" dirty="0"/>
              <a:t>слова; </a:t>
            </a:r>
            <a:endParaRPr lang="ru-RU" sz="2000" dirty="0" smtClean="0"/>
          </a:p>
          <a:p>
            <a:pPr algn="ctr"/>
            <a:r>
              <a:rPr lang="ru-RU" sz="2000" dirty="0" smtClean="0"/>
              <a:t>Осуществлять звуковой </a:t>
            </a:r>
            <a:r>
              <a:rPr lang="ru-RU" sz="2000" dirty="0"/>
              <a:t>анализ простых </a:t>
            </a:r>
            <a:r>
              <a:rPr lang="ru-RU" sz="2000" dirty="0" err="1"/>
              <a:t>трехзвуковых</a:t>
            </a:r>
            <a:r>
              <a:rPr lang="ru-RU" sz="2000" dirty="0"/>
              <a:t> слов: </a:t>
            </a:r>
            <a:endParaRPr lang="ru-RU" sz="2000" dirty="0" smtClean="0"/>
          </a:p>
          <a:p>
            <a:pPr algn="ctr"/>
            <a:r>
              <a:rPr lang="ru-RU" sz="2000" dirty="0" smtClean="0"/>
              <a:t> - интонационно </a:t>
            </a:r>
            <a:r>
              <a:rPr lang="ru-RU" sz="2000" dirty="0"/>
              <a:t>выделять звуки в слове,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различать </a:t>
            </a:r>
            <a:r>
              <a:rPr lang="ru-RU" sz="2000" dirty="0"/>
              <a:t>гласные и согласные звуки, </a:t>
            </a:r>
            <a:endParaRPr lang="ru-RU" sz="2000" dirty="0" smtClean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определять </a:t>
            </a:r>
            <a:r>
              <a:rPr lang="ru-RU" sz="2000" dirty="0"/>
              <a:t>твердость и мягкость согласных,</a:t>
            </a:r>
          </a:p>
          <a:p>
            <a:pPr algn="ctr"/>
            <a:r>
              <a:rPr lang="ru-RU" sz="2000" dirty="0"/>
              <a:t>С</a:t>
            </a:r>
            <a:r>
              <a:rPr lang="ru-RU" sz="2000" dirty="0" smtClean="0"/>
              <a:t>оставлять </a:t>
            </a:r>
            <a:r>
              <a:rPr lang="ru-RU" sz="2000" dirty="0"/>
              <a:t>схемы звукового состава слова; </a:t>
            </a:r>
            <a:endParaRPr lang="ru-RU" sz="2000" dirty="0" smtClean="0"/>
          </a:p>
          <a:p>
            <a:pPr algn="ctr"/>
            <a:r>
              <a:rPr lang="ru-RU" sz="2000" dirty="0"/>
              <a:t>С</a:t>
            </a:r>
            <a:r>
              <a:rPr lang="ru-RU" sz="2000" dirty="0" smtClean="0"/>
              <a:t>оставлять </a:t>
            </a:r>
            <a:r>
              <a:rPr lang="ru-RU" sz="2000" dirty="0"/>
              <a:t>предложения по живой модели;</a:t>
            </a:r>
          </a:p>
          <a:p>
            <a:pPr algn="ctr"/>
            <a:r>
              <a:rPr lang="ru-RU" sz="2000" dirty="0"/>
              <a:t>О</a:t>
            </a:r>
            <a:r>
              <a:rPr lang="ru-RU" sz="2000" dirty="0" smtClean="0"/>
              <a:t>пределять </a:t>
            </a:r>
            <a:r>
              <a:rPr lang="ru-RU" sz="2000" dirty="0"/>
              <a:t>количество и последовательность слов в предложении; </a:t>
            </a:r>
            <a:endParaRPr lang="ru-RU" sz="2000" dirty="0" smtClean="0"/>
          </a:p>
          <a:p>
            <a:pPr algn="ctr"/>
            <a:r>
              <a:rPr lang="ru-RU" sz="2000" dirty="0"/>
              <a:t>Р</a:t>
            </a:r>
            <a:r>
              <a:rPr lang="ru-RU" sz="2000" dirty="0" smtClean="0"/>
              <a:t>азвивать мелкую моторику </a:t>
            </a:r>
            <a:r>
              <a:rPr lang="ru-RU" sz="2000" dirty="0"/>
              <a:t>кистей </a:t>
            </a:r>
            <a:r>
              <a:rPr lang="ru-RU" sz="2000" dirty="0" smtClean="0"/>
              <a:t>рук.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902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2.bp.blogspot.com/-Bl4ArI6_BDk/VrjGiALb2rI/AAAAAAAAAH0/t_mG2pYIosU/s1600/IMG_20160204_214337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93"/>
          <a:stretch/>
        </p:blipFill>
        <p:spPr bwMode="auto">
          <a:xfrm>
            <a:off x="1619672" y="3464475"/>
            <a:ext cx="5904656" cy="210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5212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Формирование  понятий «звук», «слово», предложение</a:t>
            </a:r>
            <a:r>
              <a:rPr lang="ru-RU" sz="2000" b="1" i="1" dirty="0" smtClean="0"/>
              <a:t>»</a:t>
            </a:r>
          </a:p>
          <a:p>
            <a:pPr algn="ctr"/>
            <a:endParaRPr lang="ru-RU" sz="2000" dirty="0"/>
          </a:p>
          <a:p>
            <a:pPr algn="ctr"/>
            <a:r>
              <a:rPr lang="ru-RU" sz="1800" dirty="0"/>
              <a:t>На </a:t>
            </a:r>
            <a:r>
              <a:rPr lang="ru-RU" sz="1800" dirty="0" smtClean="0"/>
              <a:t>этом этапе </a:t>
            </a:r>
            <a:r>
              <a:rPr lang="ru-RU" sz="1800" dirty="0"/>
              <a:t>дети получают знания об основных законах речи: </a:t>
            </a:r>
            <a:endParaRPr lang="ru-RU" sz="1800" dirty="0" smtClean="0"/>
          </a:p>
          <a:p>
            <a:pPr algn="ctr"/>
            <a:r>
              <a:rPr lang="ru-RU" sz="1800" dirty="0" smtClean="0"/>
              <a:t>речь </a:t>
            </a:r>
            <a:r>
              <a:rPr lang="ru-RU" sz="1800" dirty="0"/>
              <a:t>состоит из слов; </a:t>
            </a:r>
            <a:endParaRPr lang="ru-RU" sz="1800" dirty="0" smtClean="0"/>
          </a:p>
          <a:p>
            <a:pPr algn="ctr"/>
            <a:r>
              <a:rPr lang="ru-RU" sz="1800" dirty="0" smtClean="0"/>
              <a:t>словами </a:t>
            </a:r>
            <a:r>
              <a:rPr lang="ru-RU" sz="1800" dirty="0"/>
              <a:t>обозначаются предметы, их признаки, действия предметов и с предметами; </a:t>
            </a:r>
            <a:endParaRPr lang="ru-RU" sz="1800" dirty="0" smtClean="0"/>
          </a:p>
          <a:p>
            <a:pPr algn="ctr"/>
            <a:r>
              <a:rPr lang="ru-RU" sz="1800" dirty="0" smtClean="0"/>
              <a:t>слова </a:t>
            </a:r>
            <a:r>
              <a:rPr lang="ru-RU" sz="1800" dirty="0"/>
              <a:t>состоят из звуков; </a:t>
            </a:r>
            <a:endParaRPr lang="ru-RU" sz="1800" dirty="0" smtClean="0"/>
          </a:p>
          <a:p>
            <a:pPr algn="ctr"/>
            <a:r>
              <a:rPr lang="ru-RU" sz="1800" dirty="0" smtClean="0"/>
              <a:t>из </a:t>
            </a:r>
            <a:r>
              <a:rPr lang="ru-RU" sz="1800" dirty="0"/>
              <a:t>слов можно составлять предложения; </a:t>
            </a:r>
            <a:endParaRPr lang="ru-RU" sz="1800" dirty="0" smtClean="0"/>
          </a:p>
          <a:p>
            <a:pPr algn="ctr"/>
            <a:r>
              <a:rPr lang="ru-RU" sz="1800" dirty="0" smtClean="0"/>
              <a:t>даются </a:t>
            </a:r>
            <a:r>
              <a:rPr lang="ru-RU" sz="1800" dirty="0"/>
              <a:t>понятия «звук», «слово», «предложение». </a:t>
            </a:r>
            <a:endParaRPr lang="ru-RU" sz="1800" dirty="0" smtClean="0"/>
          </a:p>
          <a:p>
            <a:pPr algn="ctr"/>
            <a:r>
              <a:rPr lang="ru-RU" sz="1800" dirty="0" smtClean="0"/>
              <a:t>Дети </a:t>
            </a:r>
            <a:r>
              <a:rPr lang="ru-RU" sz="1800" dirty="0"/>
              <a:t>учатся составлять предложения из 2-4 слов, делят предложения на слова, называют их по порядку: первое, второе и т.д., строят схемы предложений. В качестве основного методического приема используется «живая модель», когда сами дети обозначают слова предложения. </a:t>
            </a:r>
          </a:p>
        </p:txBody>
      </p:sp>
    </p:spTree>
    <p:extLst>
      <p:ext uri="{BB962C8B-B14F-4D97-AF65-F5344CB8AC3E}">
        <p14:creationId xmlns:p14="http://schemas.microsoft.com/office/powerpoint/2010/main" val="12017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2.bp.blogspot.com/-Bl4ArI6_BDk/VrjGiALb2rI/AAAAAAAAAH0/t_mG2pYIosU/s1600/IMG_20160204_214337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20"/>
          <a:stretch/>
        </p:blipFill>
        <p:spPr bwMode="auto">
          <a:xfrm>
            <a:off x="1187624" y="324368"/>
            <a:ext cx="6480720" cy="52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2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922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Формирование понятий «гласные звуки», «согласные мягкие звуки», «согласные твердые звуки</a:t>
            </a:r>
            <a:r>
              <a:rPr lang="ru-RU" sz="2000" b="1" dirty="0" smtClean="0"/>
              <a:t>»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1800" dirty="0" smtClean="0"/>
              <a:t>Дети </a:t>
            </a:r>
            <a:r>
              <a:rPr lang="ru-RU" sz="1800" dirty="0"/>
              <a:t>знакомятся с гласными звуками,  согласными твердыми и согласными мягкими звуками</a:t>
            </a:r>
            <a:r>
              <a:rPr lang="ru-RU" sz="1800" dirty="0" smtClean="0"/>
              <a:t>,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 smtClean="0"/>
              <a:t> гласные </a:t>
            </a:r>
            <a:r>
              <a:rPr lang="ru-RU" sz="1800" dirty="0"/>
              <a:t>звуки обозначаются красной фишкой, </a:t>
            </a:r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согласные </a:t>
            </a:r>
            <a:r>
              <a:rPr lang="ru-RU" sz="1800" dirty="0"/>
              <a:t>твердые – синей, </a:t>
            </a:r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а </a:t>
            </a:r>
            <a:r>
              <a:rPr lang="ru-RU" sz="1800" dirty="0"/>
              <a:t>согласные мягкие – зеленой. </a:t>
            </a:r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Дети </a:t>
            </a:r>
            <a:r>
              <a:rPr lang="ru-RU" sz="1800" dirty="0"/>
              <a:t>узнают, что произнесению гласных звуков ничто «не мешает» - ни губы, ни зубы, ни язык, воздушная струя выходит через рот свободно. Звуки поются, тянутся. На следующих занятиях дети узнают о согласных звуках, произнесению которых всегда что-то «мешает» - губы, зубы, язык. Сразу вводится названия твердых и мягких согласных звуков.</a:t>
            </a:r>
          </a:p>
        </p:txBody>
      </p:sp>
      <p:sp>
        <p:nvSpPr>
          <p:cNvPr id="3" name="Овал 2"/>
          <p:cNvSpPr/>
          <p:nvPr/>
        </p:nvSpPr>
        <p:spPr>
          <a:xfrm>
            <a:off x="7164288" y="2231030"/>
            <a:ext cx="288032" cy="288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72200" y="3289548"/>
            <a:ext cx="288032" cy="288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28184" y="2755308"/>
            <a:ext cx="288032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7220"/>
            <a:ext cx="84969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«Звуковая сторона речи»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Задача </a:t>
            </a:r>
            <a:r>
              <a:rPr lang="ru-RU" sz="2000" dirty="0"/>
              <a:t>воспитания звуковой культуры речи детей шестого года жизни заключается в том, </a:t>
            </a:r>
            <a:r>
              <a:rPr lang="ru-RU" sz="2000" dirty="0" smtClean="0"/>
              <a:t>чтобы: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продолжать укреплять их артикуляционный аппарат; </a:t>
            </a:r>
            <a:endParaRPr lang="ru-RU" sz="2000" dirty="0" smtClean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упражнять </a:t>
            </a:r>
            <a:r>
              <a:rPr lang="ru-RU" sz="2000" dirty="0"/>
              <a:t>в правильном произношении звуков (особенно группы свистящих и шипящих, звуков [л] и [р]), в четком и ясном произнесении слов; </a:t>
            </a:r>
            <a:endParaRPr lang="ru-RU" sz="2000" dirty="0" smtClean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учить </a:t>
            </a:r>
            <a:r>
              <a:rPr lang="ru-RU" sz="2000" dirty="0"/>
              <a:t>различать на слух и в произношении звуки, близкие по звучанию и произношению, правильно использовать различную громкость голоса, темп речи, интонационные средства выразительности; </a:t>
            </a:r>
            <a:endParaRPr lang="ru-RU" sz="2000" dirty="0" smtClean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совершенствовать </a:t>
            </a:r>
            <a:r>
              <a:rPr lang="ru-RU" sz="2000" dirty="0"/>
              <a:t>фонематическое восприятие, речевое </a:t>
            </a:r>
            <a:r>
              <a:rPr lang="ru-RU" sz="2000" dirty="0" smtClean="0"/>
              <a:t>дыхание;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показывать </a:t>
            </a:r>
            <a:r>
              <a:rPr lang="ru-RU" sz="2000" dirty="0"/>
              <a:t>образцы литературного произношения слов; </a:t>
            </a:r>
            <a:endParaRPr lang="ru-RU" sz="2000" dirty="0" smtClean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устранять </a:t>
            </a:r>
            <a:r>
              <a:rPr lang="ru-RU" sz="2000" dirty="0"/>
              <a:t>недостатки </a:t>
            </a:r>
            <a:r>
              <a:rPr lang="ru-RU" sz="2000" dirty="0" smtClean="0"/>
              <a:t>звукопроизношения.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579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5212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/>
              <a:t>«Обучение звуковому анализу слов</a:t>
            </a:r>
            <a:r>
              <a:rPr lang="ru-RU" sz="2400" b="1" dirty="0" smtClean="0"/>
              <a:t>»</a:t>
            </a:r>
          </a:p>
          <a:p>
            <a:pPr lvl="0" algn="ctr"/>
            <a:endParaRPr lang="ru-RU" sz="2000" dirty="0"/>
          </a:p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Обучение грамоте в детском саду осуществляется аналитико-синтетическим методом. Это значит, что детей знакомят сначала со звуками родного языка, а потом с буквами.</a:t>
            </a:r>
          </a:p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При обучении, как письму, так и чтению исходным процессом является звуковой анализ устной речи, то есть мысленное расчленение слова на составляющие его звуки, установление их количества и последовательности.</a:t>
            </a:r>
          </a:p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ru-RU" sz="2000" dirty="0"/>
              <a:t>Дети  с проблемами в речевом развитии, у которых нарушено произношение фонем (звуков)  и их восприятие, тем более испытывают трудности звукового анализа и синтеза. Они могут быть выражены в разной степени: от смешения порядка отдельных звуков до полной неспособности определить количество, последовательность или позицию звуков  в слове.</a:t>
            </a:r>
          </a:p>
        </p:txBody>
      </p:sp>
    </p:spTree>
    <p:extLst>
      <p:ext uri="{BB962C8B-B14F-4D97-AF65-F5344CB8AC3E}">
        <p14:creationId xmlns:p14="http://schemas.microsoft.com/office/powerpoint/2010/main" val="4251773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490</Words>
  <Application>Microsoft Office PowerPoint</Application>
  <PresentationFormat>Экран (16:10)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«Подготовка детей к обучению грамоте»</vt:lpstr>
      <vt:lpstr>Подготовка детей к обучению грамоте - это целенаправленный, систематический процесс по подготовке к овладению письмом и чтением.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Волосникова</dc:creator>
  <cp:lastModifiedBy>Александра</cp:lastModifiedBy>
  <cp:revision>21</cp:revision>
  <dcterms:created xsi:type="dcterms:W3CDTF">2017-03-04T15:05:02Z</dcterms:created>
  <dcterms:modified xsi:type="dcterms:W3CDTF">2017-03-12T09:38:48Z</dcterms:modified>
</cp:coreProperties>
</file>