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1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6CA4-D076-41F4-93C8-D51563D94EF5}" type="datetimeFigureOut">
              <a:rPr lang="ru-RU" smtClean="0"/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23B35-2892-467A-9D4E-66146ABC67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204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Фотоотчет</a:t>
            </a:r>
            <a:endParaRPr lang="ru-RU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0155" y="2348881"/>
            <a:ext cx="6400800" cy="1362506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Cambria" panose="02040503050406030204" pitchFamily="18" charset="0"/>
              </a:rPr>
              <a:t>з</a:t>
            </a:r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анятия по экспериментированию в подготовительной группе компенсирующей направленности №8  для детей с ТНР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« Волшебник-невидимка»</a:t>
            </a:r>
            <a:endParaRPr lang="ru-RU" sz="1600" b="1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12292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16772" y="227818"/>
            <a:ext cx="665967" cy="844184"/>
          </a:xfrm>
          <a:prstGeom prst="rect">
            <a:avLst/>
          </a:prstGeom>
          <a:noFill/>
        </p:spPr>
      </p:pic>
      <p:pic>
        <p:nvPicPr>
          <p:cNvPr id="6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53275" y="1884008"/>
            <a:ext cx="695260" cy="881315"/>
          </a:xfrm>
          <a:prstGeom prst="rect">
            <a:avLst/>
          </a:prstGeom>
          <a:noFill/>
        </p:spPr>
      </p:pic>
      <p:pic>
        <p:nvPicPr>
          <p:cNvPr id="7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216757" y="3564608"/>
            <a:ext cx="761039" cy="964697"/>
          </a:xfrm>
          <a:prstGeom prst="rect">
            <a:avLst/>
          </a:prstGeom>
          <a:noFill/>
        </p:spPr>
      </p:pic>
      <p:pic>
        <p:nvPicPr>
          <p:cNvPr id="8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58674" y="5288624"/>
            <a:ext cx="695260" cy="88131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925" y="3690836"/>
            <a:ext cx="3950150" cy="2896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</a:rPr>
              <a:t>Цель</a:t>
            </a:r>
            <a:endParaRPr lang="ru-RU" sz="3600" b="1" dirty="0">
              <a:latin typeface="Cambria" panose="020405030504060302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87624" y="1484785"/>
            <a:ext cx="7499176" cy="230425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sz="2400" dirty="0" smtClean="0">
                <a:latin typeface="Cambria" panose="02040503050406030204" pitchFamily="18" charset="0"/>
              </a:rPr>
              <a:t>Познакомить детей со свойствами воздуха экспериментальным методом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47816" y="274873"/>
            <a:ext cx="665967" cy="844184"/>
          </a:xfrm>
          <a:prstGeom prst="rect">
            <a:avLst/>
          </a:prstGeom>
          <a:noFill/>
        </p:spPr>
      </p:pic>
      <p:pic>
        <p:nvPicPr>
          <p:cNvPr id="6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63694" y="1753522"/>
            <a:ext cx="695260" cy="881315"/>
          </a:xfrm>
          <a:prstGeom prst="rect">
            <a:avLst/>
          </a:prstGeom>
          <a:noFill/>
        </p:spPr>
      </p:pic>
      <p:pic>
        <p:nvPicPr>
          <p:cNvPr id="7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249501" y="3498234"/>
            <a:ext cx="761039" cy="964697"/>
          </a:xfrm>
          <a:prstGeom prst="rect">
            <a:avLst/>
          </a:prstGeom>
          <a:noFill/>
        </p:spPr>
      </p:pic>
      <p:pic>
        <p:nvPicPr>
          <p:cNvPr id="8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53276" y="5093844"/>
            <a:ext cx="695260" cy="88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Cambria" panose="02040503050406030204" pitchFamily="18" charset="0"/>
              </a:rPr>
              <a:t>Задачи</a:t>
            </a:r>
            <a:endParaRPr lang="ru-RU" sz="3600" b="1" dirty="0">
              <a:latin typeface="Cambria" panose="0204050305040603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87624" y="1700807"/>
            <a:ext cx="7272808" cy="367240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200" dirty="0">
                <a:latin typeface="Cambria" panose="02040503050406030204" pitchFamily="18" charset="0"/>
              </a:rPr>
              <a:t>д</a:t>
            </a:r>
            <a:r>
              <a:rPr lang="ru-RU" sz="2200" dirty="0" smtClean="0">
                <a:latin typeface="Cambria" panose="02040503050406030204" pitchFamily="18" charset="0"/>
              </a:rPr>
              <a:t>ать детям представление о свойствах воздуха</a:t>
            </a:r>
            <a:r>
              <a:rPr lang="en-US" sz="2200" dirty="0" smtClean="0">
                <a:latin typeface="Cambria" panose="02040503050406030204" pitchFamily="18" charset="0"/>
              </a:rPr>
              <a:t>;</a:t>
            </a:r>
          </a:p>
          <a:p>
            <a:pPr algn="just"/>
            <a:r>
              <a:rPr lang="ru-RU" sz="2200" dirty="0">
                <a:latin typeface="Cambria" panose="02040503050406030204" pitchFamily="18" charset="0"/>
              </a:rPr>
              <a:t>о</a:t>
            </a:r>
            <a:r>
              <a:rPr lang="ru-RU" sz="2200" dirty="0" smtClean="0">
                <a:latin typeface="Cambria" panose="02040503050406030204" pitchFamily="18" charset="0"/>
              </a:rPr>
              <a:t>пытным путем определять наличие воздуха вокруг нас (в группе, в пакете, в человеке) и показать способы его обнаружения</a:t>
            </a:r>
            <a:r>
              <a:rPr lang="en-US" sz="2200" dirty="0" smtClean="0">
                <a:latin typeface="Cambria" panose="02040503050406030204" pitchFamily="18" charset="0"/>
              </a:rPr>
              <a:t>;</a:t>
            </a:r>
            <a:endParaRPr lang="ru-RU" sz="22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200" dirty="0">
                <a:latin typeface="Cambria" panose="02040503050406030204" pitchFamily="18" charset="0"/>
              </a:rPr>
              <a:t>р</a:t>
            </a:r>
            <a:r>
              <a:rPr lang="ru-RU" sz="2200" dirty="0" smtClean="0">
                <a:latin typeface="Cambria" panose="02040503050406030204" pitchFamily="18" charset="0"/>
              </a:rPr>
              <a:t>асширять словарный запас детей с ТНР по теме занятия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smtClean="0">
                <a:latin typeface="Cambria" panose="02040503050406030204" pitchFamily="18" charset="0"/>
              </a:rPr>
              <a:t>и обогащать его синонимами</a:t>
            </a:r>
            <a:r>
              <a:rPr lang="en-US" sz="2200" dirty="0" smtClean="0">
                <a:latin typeface="Cambria" panose="02040503050406030204" pitchFamily="18" charset="0"/>
              </a:rPr>
              <a:t>;</a:t>
            </a:r>
            <a:endParaRPr lang="ru-RU" sz="22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200" dirty="0">
                <a:latin typeface="Cambria" panose="02040503050406030204" pitchFamily="18" charset="0"/>
              </a:rPr>
              <a:t>р</a:t>
            </a:r>
            <a:r>
              <a:rPr lang="ru-RU" sz="2200" dirty="0" smtClean="0">
                <a:latin typeface="Cambria" panose="02040503050406030204" pitchFamily="18" charset="0"/>
              </a:rPr>
              <a:t>азвивать умение детей делать выводы, обосновывать свои суждения</a:t>
            </a:r>
            <a:r>
              <a:rPr lang="en-US" sz="2200" dirty="0" smtClean="0">
                <a:latin typeface="Cambria" panose="02040503050406030204" pitchFamily="18" charset="0"/>
              </a:rPr>
              <a:t>;</a:t>
            </a:r>
            <a:endParaRPr lang="ru-RU" sz="2200" dirty="0" smtClean="0">
              <a:latin typeface="Cambria" panose="02040503050406030204" pitchFamily="18" charset="0"/>
            </a:endParaRPr>
          </a:p>
          <a:p>
            <a:pPr algn="just"/>
            <a:r>
              <a:rPr lang="ru-RU" sz="2200" dirty="0" smtClean="0">
                <a:latin typeface="Cambria" panose="02040503050406030204" pitchFamily="18" charset="0"/>
              </a:rPr>
              <a:t>воспитывать любознательность, взаимопомощь, интерес к экспериментальной деятельности.</a:t>
            </a:r>
          </a:p>
          <a:p>
            <a:endParaRPr lang="ru-RU" sz="1600" dirty="0">
              <a:latin typeface="Cambria" panose="02040503050406030204" pitchFamily="18" charset="0"/>
            </a:endParaRPr>
          </a:p>
        </p:txBody>
      </p:sp>
      <p:pic>
        <p:nvPicPr>
          <p:cNvPr id="4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347816" y="274873"/>
            <a:ext cx="665967" cy="844184"/>
          </a:xfrm>
          <a:prstGeom prst="rect">
            <a:avLst/>
          </a:prstGeom>
          <a:noFill/>
        </p:spPr>
      </p:pic>
      <p:pic>
        <p:nvPicPr>
          <p:cNvPr id="7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63694" y="1753522"/>
            <a:ext cx="695260" cy="881315"/>
          </a:xfrm>
          <a:prstGeom prst="rect">
            <a:avLst/>
          </a:prstGeom>
          <a:noFill/>
        </p:spPr>
      </p:pic>
      <p:pic>
        <p:nvPicPr>
          <p:cNvPr id="8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02981">
            <a:off x="249501" y="3498234"/>
            <a:ext cx="761039" cy="964697"/>
          </a:xfrm>
          <a:prstGeom prst="rect">
            <a:avLst/>
          </a:prstGeom>
          <a:noFill/>
        </p:spPr>
      </p:pic>
      <p:pic>
        <p:nvPicPr>
          <p:cNvPr id="9" name="Picture 4" descr="Вопросительный Знак, Концепция, Уайт, Войдите, Символ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789712">
            <a:off x="253276" y="5093844"/>
            <a:ext cx="695260" cy="88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0" t="20532" r="11268" b="-981"/>
          <a:stretch/>
        </p:blipFill>
        <p:spPr>
          <a:xfrm>
            <a:off x="179512" y="459240"/>
            <a:ext cx="4104456" cy="60661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t="9051" r="13601" b="3801"/>
          <a:stretch/>
        </p:blipFill>
        <p:spPr>
          <a:xfrm>
            <a:off x="4644008" y="459240"/>
            <a:ext cx="424847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05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1668"/>
            <a:ext cx="4176464" cy="59046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8237"/>
            <a:ext cx="4173928" cy="594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9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8" t="14300"/>
          <a:stretch/>
        </p:blipFill>
        <p:spPr>
          <a:xfrm>
            <a:off x="179512" y="404664"/>
            <a:ext cx="4227934" cy="6021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 r="5493"/>
          <a:stretch/>
        </p:blipFill>
        <p:spPr>
          <a:xfrm>
            <a:off x="4644008" y="404664"/>
            <a:ext cx="432048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74" y="548680"/>
            <a:ext cx="4032448" cy="302433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1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283968" cy="3212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3573016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774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92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Фотоотчет</vt:lpstr>
      <vt:lpstr>Цель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«ЭКСПЕРИМЕНТИРУЕМ ВМЕСТЕ С ДЕТЬМИ»</dc:title>
  <dc:creator>Татьяна</dc:creator>
  <cp:lastModifiedBy>User</cp:lastModifiedBy>
  <cp:revision>14</cp:revision>
  <dcterms:created xsi:type="dcterms:W3CDTF">2017-05-05T10:22:40Z</dcterms:created>
  <dcterms:modified xsi:type="dcterms:W3CDTF">2018-01-29T08:20:46Z</dcterms:modified>
</cp:coreProperties>
</file>