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65618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Open Sans"/>
              </a:rPr>
              <a:t>Под памятью подразумевают способность запоминать любую информацию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060848"/>
            <a:ext cx="8424936" cy="3816424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Она основывается на трех процессах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Запоминание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. Первая составляющая представляет собой процесс образования информации в виде нервных импульсов внутри клеток головного мозга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Сохранение. Второй элемент связан с образованием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энграммы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внутри мозга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Воспроизведение. Третий процесс представляет собой использование информации, которая ранее была сохранена в памяти. </a:t>
            </a:r>
          </a:p>
        </p:txBody>
      </p:sp>
    </p:spTree>
    <p:extLst>
      <p:ext uri="{BB962C8B-B14F-4D97-AF65-F5344CB8AC3E}">
        <p14:creationId xmlns:p14="http://schemas.microsoft.com/office/powerpoint/2010/main" val="154249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062664" cy="1800199"/>
          </a:xfrm>
        </p:spPr>
        <p:txBody>
          <a:bodyPr>
            <a:noAutofit/>
          </a:bodyPr>
          <a:lstStyle/>
          <a:p>
            <a:pPr algn="l" fontAlgn="base"/>
            <a:r>
              <a:rPr lang="ru-RU" sz="2000" u="sng" dirty="0" smtClean="0">
                <a:solidFill>
                  <a:schemeClr val="tx2">
                    <a:lumMod val="75000"/>
                  </a:schemeClr>
                </a:solidFill>
                <a:latin typeface="&amp;quot"/>
              </a:rPr>
              <a:t>Существует </a:t>
            </a:r>
            <a:r>
              <a:rPr lang="ru-RU" sz="2000" u="sng" dirty="0">
                <a:solidFill>
                  <a:schemeClr val="tx2">
                    <a:lumMod val="75000"/>
                  </a:schemeClr>
                </a:solidFill>
                <a:latin typeface="&amp;quot"/>
              </a:rPr>
              <a:t>2 </a:t>
            </a:r>
            <a:r>
              <a:rPr lang="ru-RU" sz="2000" u="sng" dirty="0" smtClean="0">
                <a:solidFill>
                  <a:schemeClr val="tx2">
                    <a:lumMod val="75000"/>
                  </a:schemeClr>
                </a:solidFill>
                <a:latin typeface="&amp;quot"/>
              </a:rPr>
              <a:t>вида запоминания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&amp;quot"/>
              </a:rPr>
              <a:t>: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&amp;quot"/>
              </a:rPr>
              <a:t/>
            </a:r>
            <a:br>
              <a:rPr lang="ru-RU" sz="2000" dirty="0">
                <a:solidFill>
                  <a:schemeClr val="tx2">
                    <a:lumMod val="75000"/>
                  </a:schemeClr>
                </a:solidFill>
                <a:latin typeface="&amp;quot"/>
              </a:rPr>
            </a:br>
            <a:r>
              <a:rPr lang="ru-RU" sz="1800" dirty="0">
                <a:solidFill>
                  <a:srgbClr val="242424"/>
                </a:solidFill>
                <a:latin typeface="&amp;quot"/>
              </a:rPr>
              <a:t>Произвольная. Мозгом запоминается информация, которую человек захотел сохранить в голове.</a:t>
            </a:r>
            <a:br>
              <a:rPr lang="ru-RU" sz="1800" dirty="0">
                <a:solidFill>
                  <a:srgbClr val="242424"/>
                </a:solidFill>
                <a:latin typeface="&amp;quot"/>
              </a:rPr>
            </a:br>
            <a:r>
              <a:rPr lang="ru-RU" sz="1800" dirty="0">
                <a:solidFill>
                  <a:srgbClr val="242424"/>
                </a:solidFill>
                <a:latin typeface="&amp;quot"/>
              </a:rPr>
              <a:t>Непроизвольная. Механическое запоминание всего, что было воспринято мозгом.</a:t>
            </a:r>
            <a:br>
              <a:rPr lang="ru-RU" sz="1800" dirty="0">
                <a:solidFill>
                  <a:srgbClr val="242424"/>
                </a:solidFill>
                <a:latin typeface="&amp;quot"/>
              </a:rPr>
            </a:b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772816"/>
            <a:ext cx="8892480" cy="4680520"/>
          </a:xfrm>
        </p:spPr>
        <p:txBody>
          <a:bodyPr>
            <a:normAutofit fontScale="70000" lnSpcReduction="20000"/>
          </a:bodyPr>
          <a:lstStyle/>
          <a:p>
            <a:pPr algn="l" fontAlgn="base"/>
            <a:r>
              <a:rPr lang="ru-RU" u="sng" dirty="0">
                <a:solidFill>
                  <a:srgbClr val="242424"/>
                </a:solidFill>
                <a:latin typeface="&amp;quot"/>
              </a:rPr>
              <a:t>По длительности сохранения информации выделяют 2 вида:</a:t>
            </a:r>
          </a:p>
          <a:p>
            <a:pPr algn="l" fontAlgn="base">
              <a:buFont typeface="+mj-lt"/>
              <a:buAutoNum type="arabicPeriod"/>
            </a:pPr>
            <a:r>
              <a:rPr lang="ru-RU" dirty="0">
                <a:solidFill>
                  <a:srgbClr val="242424"/>
                </a:solidFill>
                <a:latin typeface="&amp;quot"/>
              </a:rPr>
              <a:t>Кратковременная. Мозг легко сохраняет информацию, но вскоре полностью забывает ее.</a:t>
            </a:r>
          </a:p>
          <a:p>
            <a:pPr algn="l" fontAlgn="base">
              <a:buFont typeface="+mj-lt"/>
              <a:buAutoNum type="arabicPeriod"/>
            </a:pPr>
            <a:r>
              <a:rPr lang="ru-RU" dirty="0">
                <a:solidFill>
                  <a:srgbClr val="242424"/>
                </a:solidFill>
                <a:latin typeface="&amp;quot"/>
              </a:rPr>
              <a:t>Долговременная. Для запоминания может понадобиться больше усилий, но информация будет храниться в голове длительное время.</a:t>
            </a:r>
          </a:p>
          <a:p>
            <a:pPr algn="l" fontAlgn="base"/>
            <a:r>
              <a:rPr lang="ru-RU" u="sng" dirty="0" smtClean="0">
                <a:solidFill>
                  <a:srgbClr val="242424"/>
                </a:solidFill>
                <a:latin typeface="&amp;quot"/>
              </a:rPr>
              <a:t>По способу </a:t>
            </a:r>
            <a:r>
              <a:rPr lang="ru-RU" u="sng" dirty="0">
                <a:solidFill>
                  <a:srgbClr val="242424"/>
                </a:solidFill>
                <a:latin typeface="&amp;quot"/>
              </a:rPr>
              <a:t>восприятия </a:t>
            </a:r>
            <a:r>
              <a:rPr lang="ru-RU" u="sng" dirty="0" smtClean="0">
                <a:solidFill>
                  <a:srgbClr val="242424"/>
                </a:solidFill>
                <a:latin typeface="&amp;quot"/>
              </a:rPr>
              <a:t>информации выделяют </a:t>
            </a:r>
            <a:r>
              <a:rPr lang="ru-RU" u="sng" dirty="0">
                <a:solidFill>
                  <a:srgbClr val="242424"/>
                </a:solidFill>
                <a:latin typeface="&amp;quot"/>
              </a:rPr>
              <a:t>4 вида памяти:</a:t>
            </a:r>
          </a:p>
          <a:p>
            <a:pPr algn="l" fontAlgn="base">
              <a:buFont typeface="+mj-lt"/>
              <a:buAutoNum type="arabicPeriod"/>
            </a:pPr>
            <a:r>
              <a:rPr lang="ru-RU" dirty="0">
                <a:solidFill>
                  <a:srgbClr val="242424"/>
                </a:solidFill>
                <a:latin typeface="&amp;quot"/>
              </a:rPr>
              <a:t>Образная. Запоминание всего, что человек </a:t>
            </a:r>
            <a:r>
              <a:rPr lang="ru-RU" dirty="0" smtClean="0">
                <a:solidFill>
                  <a:srgbClr val="242424"/>
                </a:solidFill>
                <a:latin typeface="&amp;quot"/>
              </a:rPr>
              <a:t>видел, слышал, чувствовал.</a:t>
            </a:r>
            <a:endParaRPr lang="ru-RU" dirty="0">
              <a:solidFill>
                <a:srgbClr val="242424"/>
              </a:solidFill>
              <a:latin typeface="&amp;quot"/>
            </a:endParaRPr>
          </a:p>
          <a:p>
            <a:pPr algn="l" fontAlgn="base">
              <a:buFont typeface="+mj-lt"/>
              <a:buAutoNum type="arabicPeriod"/>
            </a:pPr>
            <a:r>
              <a:rPr lang="ru-RU" dirty="0">
                <a:solidFill>
                  <a:srgbClr val="242424"/>
                </a:solidFill>
                <a:latin typeface="&amp;quot"/>
              </a:rPr>
              <a:t>Словесно-логическая. Сохранение услышанных или прочитанных предложений.</a:t>
            </a:r>
          </a:p>
          <a:p>
            <a:pPr algn="l" fontAlgn="base">
              <a:buFont typeface="+mj-lt"/>
              <a:buAutoNum type="arabicPeriod"/>
            </a:pPr>
            <a:r>
              <a:rPr lang="ru-RU" dirty="0">
                <a:solidFill>
                  <a:srgbClr val="242424"/>
                </a:solidFill>
                <a:latin typeface="&amp;quot"/>
              </a:rPr>
              <a:t>Двигательная. Способность быстро запоминать физические движения.</a:t>
            </a:r>
          </a:p>
          <a:p>
            <a:pPr algn="l" fontAlgn="base">
              <a:buFont typeface="+mj-lt"/>
              <a:buAutoNum type="arabicPeriod"/>
            </a:pPr>
            <a:r>
              <a:rPr lang="ru-RU" dirty="0">
                <a:solidFill>
                  <a:srgbClr val="242424"/>
                </a:solidFill>
                <a:latin typeface="&amp;quot"/>
              </a:rPr>
              <a:t>Эмоциональная. Воспоминания обо всех событиях, вызвавших сильные эмоции, чувства.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36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b="1" kern="1800" cap="all" dirty="0">
                <a:ln w="4496" cap="flat" cmpd="sng" algn="ctr">
                  <a:solidFill>
                    <a:srgbClr val="5C437A"/>
                  </a:solidFill>
                  <a:prstDash val="solid"/>
                  <a:round/>
                </a:ln>
                <a:gradFill>
                  <a:gsLst>
                    <a:gs pos="0">
                      <a:srgbClr val="381563"/>
                    </a:gs>
                    <a:gs pos="43000">
                      <a:srgbClr val="7B34D2"/>
                    </a:gs>
                    <a:gs pos="48000">
                      <a:srgbClr val="7230C3"/>
                    </a:gs>
                    <a:gs pos="100000">
                      <a:srgbClr val="381563"/>
                    </a:gs>
                  </a:gsLst>
                  <a:lin ang="5400000" scaled="0"/>
                </a:gradFill>
                <a:effectLst>
                  <a:reflection blurRad="12700" stA="28000" endPos="45000" dist="1003" dir="5400000" sy="-100000" algn="bl"/>
                </a:effectLst>
                <a:latin typeface="&amp;quot"/>
                <a:ea typeface="Times New Roman"/>
                <a:cs typeface="Times New Roman"/>
              </a:rPr>
              <a:t>5 упражнений на развитие </a:t>
            </a:r>
            <a:r>
              <a:rPr lang="ru-RU" b="1" kern="1800" cap="all" dirty="0" smtClean="0">
                <a:ln w="4496" cap="flat" cmpd="sng" algn="ctr">
                  <a:solidFill>
                    <a:srgbClr val="5C437A"/>
                  </a:solidFill>
                  <a:prstDash val="solid"/>
                  <a:round/>
                </a:ln>
                <a:gradFill>
                  <a:gsLst>
                    <a:gs pos="0">
                      <a:srgbClr val="381563"/>
                    </a:gs>
                    <a:gs pos="43000">
                      <a:srgbClr val="7B34D2"/>
                    </a:gs>
                    <a:gs pos="48000">
                      <a:srgbClr val="7230C3"/>
                    </a:gs>
                    <a:gs pos="100000">
                      <a:srgbClr val="381563"/>
                    </a:gs>
                  </a:gsLst>
                  <a:lin ang="5400000" scaled="0"/>
                </a:gradFill>
                <a:effectLst>
                  <a:reflection blurRad="12700" stA="28000" endPos="45000" dist="1003" dir="5400000" sy="-100000" algn="bl"/>
                </a:effectLst>
                <a:latin typeface="&amp;quot"/>
                <a:ea typeface="Times New Roman"/>
                <a:cs typeface="Times New Roman"/>
              </a:rPr>
              <a:t>слуховой (образной)</a:t>
            </a:r>
            <a:br>
              <a:rPr lang="ru-RU" b="1" kern="1800" cap="all" dirty="0" smtClean="0">
                <a:ln w="4496" cap="flat" cmpd="sng" algn="ctr">
                  <a:solidFill>
                    <a:srgbClr val="5C437A"/>
                  </a:solidFill>
                  <a:prstDash val="solid"/>
                  <a:round/>
                </a:ln>
                <a:gradFill>
                  <a:gsLst>
                    <a:gs pos="0">
                      <a:srgbClr val="381563"/>
                    </a:gs>
                    <a:gs pos="43000">
                      <a:srgbClr val="7B34D2"/>
                    </a:gs>
                    <a:gs pos="48000">
                      <a:srgbClr val="7230C3"/>
                    </a:gs>
                    <a:gs pos="100000">
                      <a:srgbClr val="381563"/>
                    </a:gs>
                  </a:gsLst>
                  <a:lin ang="5400000" scaled="0"/>
                </a:gradFill>
                <a:effectLst>
                  <a:reflection blurRad="12700" stA="28000" endPos="45000" dist="1003" dir="5400000" sy="-100000" algn="bl"/>
                </a:effectLst>
                <a:latin typeface="&amp;quot"/>
                <a:ea typeface="Times New Roman"/>
                <a:cs typeface="Times New Roman"/>
              </a:rPr>
            </a:br>
            <a:r>
              <a:rPr lang="ru-RU" b="1" kern="1800" cap="all" dirty="0" smtClean="0">
                <a:ln w="4496" cap="flat" cmpd="sng" algn="ctr">
                  <a:solidFill>
                    <a:srgbClr val="5C437A"/>
                  </a:solidFill>
                  <a:prstDash val="solid"/>
                  <a:round/>
                </a:ln>
                <a:gradFill>
                  <a:gsLst>
                    <a:gs pos="0">
                      <a:srgbClr val="381563"/>
                    </a:gs>
                    <a:gs pos="43000">
                      <a:srgbClr val="7B34D2"/>
                    </a:gs>
                    <a:gs pos="48000">
                      <a:srgbClr val="7230C3"/>
                    </a:gs>
                    <a:gs pos="100000">
                      <a:srgbClr val="381563"/>
                    </a:gs>
                  </a:gsLst>
                  <a:lin ang="5400000" scaled="0"/>
                </a:gradFill>
                <a:effectLst>
                  <a:reflection blurRad="12700" stA="28000" endPos="45000" dist="1003" dir="5400000" sy="-100000" algn="bl"/>
                </a:effectLst>
                <a:latin typeface="&amp;quot"/>
                <a:ea typeface="Times New Roman"/>
                <a:cs typeface="Times New Roman"/>
              </a:rPr>
              <a:t> </a:t>
            </a:r>
            <a:r>
              <a:rPr lang="ru-RU" b="1" kern="1800" cap="all" dirty="0">
                <a:ln w="4496" cap="flat" cmpd="sng" algn="ctr">
                  <a:solidFill>
                    <a:srgbClr val="5C437A"/>
                  </a:solidFill>
                  <a:prstDash val="solid"/>
                  <a:round/>
                </a:ln>
                <a:gradFill>
                  <a:gsLst>
                    <a:gs pos="0">
                      <a:srgbClr val="381563"/>
                    </a:gs>
                    <a:gs pos="43000">
                      <a:srgbClr val="7B34D2"/>
                    </a:gs>
                    <a:gs pos="48000">
                      <a:srgbClr val="7230C3"/>
                    </a:gs>
                    <a:gs pos="100000">
                      <a:srgbClr val="381563"/>
                    </a:gs>
                  </a:gsLst>
                  <a:lin ang="5400000" scaled="0"/>
                </a:gradFill>
                <a:effectLst>
                  <a:reflection blurRad="12700" stA="28000" endPos="45000" dist="1003" dir="5400000" sy="-100000" algn="bl"/>
                </a:effectLst>
                <a:latin typeface="&amp;quot"/>
                <a:ea typeface="Times New Roman"/>
                <a:cs typeface="Times New Roman"/>
              </a:rPr>
              <a:t>памяти у ребёнка 5 –7 лет</a:t>
            </a:r>
            <a:r>
              <a:rPr lang="ru-RU" sz="2800" dirty="0">
                <a:ea typeface="Calibri"/>
                <a:cs typeface="Times New Roman"/>
              </a:rPr>
              <a:t/>
            </a:r>
            <a:br>
              <a:rPr lang="ru-RU" sz="28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 algn="ctr" fontAlgn="base">
              <a:spcAft>
                <a:spcPts val="0"/>
              </a:spcAft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Упражнение 1: «Стоп-слова»</a:t>
            </a:r>
            <a:endParaRPr lang="ru-RU" sz="20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0" indent="0" algn="ctr" fontAlgn="base">
              <a:spcAft>
                <a:spcPts val="0"/>
              </a:spcAft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Упражнение 2: «Великолепная десятка»</a:t>
            </a:r>
            <a:endParaRPr lang="ru-RU" sz="20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0" indent="0" algn="ctr" fontAlgn="base">
              <a:spcAft>
                <a:spcPts val="0"/>
              </a:spcAft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Упражнение 3: «Цифровая цепочка»</a:t>
            </a:r>
            <a:endParaRPr lang="ru-RU" sz="20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0" indent="0" algn="ctr" fontAlgn="base">
              <a:spcAft>
                <a:spcPts val="0"/>
              </a:spcAft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Упражнение 4: «Цветные истории»</a:t>
            </a:r>
            <a:endParaRPr lang="ru-RU" sz="20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0" indent="0" algn="ctr" fontAlgn="base">
              <a:spcAft>
                <a:spcPts val="0"/>
              </a:spcAft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Упражнение 5: «Графический диктант»</a:t>
            </a:r>
            <a:endParaRPr lang="ru-RU" sz="20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715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Как ещё можно развивать слуховую память ребёнка: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/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77500" lnSpcReduction="20000"/>
          </a:bodyPr>
          <a:lstStyle/>
          <a:p>
            <a:pPr lvl="0" algn="just" fontAlgn="base"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 smtClean="0">
                <a:solidFill>
                  <a:srgbClr val="777777"/>
                </a:solidFill>
                <a:latin typeface="Times New Roman"/>
                <a:ea typeface="Times New Roman"/>
                <a:cs typeface="Times New Roman"/>
              </a:rPr>
              <a:t>учите </a:t>
            </a:r>
            <a:r>
              <a:rPr lang="ru-RU" dirty="0">
                <a:solidFill>
                  <a:srgbClr val="777777"/>
                </a:solidFill>
                <a:latin typeface="Times New Roman"/>
                <a:ea typeface="Times New Roman"/>
                <a:cs typeface="Times New Roman"/>
              </a:rPr>
              <a:t>с ребёнком стихи;</a:t>
            </a:r>
            <a:endParaRPr lang="ru-RU" sz="2800" dirty="0">
              <a:ea typeface="Calibri"/>
              <a:cs typeface="Times New Roman"/>
            </a:endParaRPr>
          </a:p>
          <a:p>
            <a:pPr lvl="0" algn="just" fontAlgn="base"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>
                <a:solidFill>
                  <a:srgbClr val="777777"/>
                </a:solidFill>
                <a:latin typeface="Times New Roman"/>
                <a:ea typeface="Times New Roman"/>
                <a:cs typeface="Times New Roman"/>
              </a:rPr>
              <a:t>читайте вслух интересные сказки и просите малыша пересказать, что он запомнил;</a:t>
            </a:r>
            <a:endParaRPr lang="ru-RU" sz="2800" dirty="0">
              <a:ea typeface="Calibri"/>
              <a:cs typeface="Times New Roman"/>
            </a:endParaRPr>
          </a:p>
          <a:p>
            <a:pPr lvl="0" algn="just" fontAlgn="base"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>
                <a:solidFill>
                  <a:srgbClr val="777777"/>
                </a:solidFill>
                <a:latin typeface="Times New Roman"/>
                <a:ea typeface="Times New Roman"/>
                <a:cs typeface="Times New Roman"/>
              </a:rPr>
              <a:t>чаще играйте в полезные и 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увлекательные словесные игры</a:t>
            </a:r>
            <a:r>
              <a:rPr lang="ru-RU" dirty="0" smtClean="0">
                <a:solidFill>
                  <a:srgbClr val="777777"/>
                </a:solidFill>
                <a:latin typeface="Times New Roman"/>
                <a:ea typeface="Times New Roman"/>
                <a:cs typeface="Times New Roman"/>
              </a:rPr>
              <a:t>;</a:t>
            </a:r>
            <a:endParaRPr lang="ru-RU" sz="2800" dirty="0">
              <a:ea typeface="Calibri"/>
              <a:cs typeface="Times New Roman"/>
            </a:endParaRPr>
          </a:p>
          <a:p>
            <a:pPr lvl="0" algn="just" fontAlgn="base"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>
                <a:solidFill>
                  <a:srgbClr val="777777"/>
                </a:solidFill>
                <a:latin typeface="Times New Roman"/>
                <a:ea typeface="Times New Roman"/>
                <a:cs typeface="Times New Roman"/>
              </a:rPr>
              <a:t>слушайте детские песенки, а в свободное время пойте их весёлым семейным ансамблем;</a:t>
            </a:r>
            <a:endParaRPr lang="ru-RU" sz="2800" dirty="0">
              <a:ea typeface="Calibri"/>
              <a:cs typeface="Times New Roman"/>
            </a:endParaRPr>
          </a:p>
          <a:p>
            <a:pPr lvl="0" algn="just" fontAlgn="base"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dirty="0">
                <a:solidFill>
                  <a:srgbClr val="777777"/>
                </a:solidFill>
                <a:latin typeface="Times New Roman"/>
                <a:ea typeface="Times New Roman"/>
                <a:cs typeface="Times New Roman"/>
              </a:rPr>
              <a:t>предложите ребёнку дома или на улице прислушаться к миру звуков, определяя, какие источники вносят свой вклад в общий звуковой фон.</a:t>
            </a:r>
            <a:endParaRPr lang="ru-RU" sz="2800" dirty="0"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 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958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buNone/>
            </a:pP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Пусть ваши занятия с маленьким непоседой приносят и пользу, </a:t>
            </a:r>
            <a:r>
              <a:rPr lang="ru-RU" sz="4400" b="1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и </a:t>
            </a:r>
            <a:r>
              <a:rPr lang="ru-RU" sz="4400" b="1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удовольствие.</a:t>
            </a:r>
            <a:endParaRPr lang="ru-RU" sz="4400" b="1" dirty="0">
              <a:solidFill>
                <a:schemeClr val="accent1">
                  <a:lumMod val="75000"/>
                </a:schemeClr>
              </a:solidFill>
              <a:ea typeface="Calibri"/>
              <a:cs typeface="Times New Roman"/>
            </a:endParaRPr>
          </a:p>
          <a:p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290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280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Под памятью подразумевают способность запоминать любую информацию</vt:lpstr>
      <vt:lpstr>Существует 2 вида запоминания: Произвольная. Мозгом запоминается информация, которую человек захотел сохранить в голове. Непроизвольная. Механическое запоминание всего, что было воспринято мозгом. </vt:lpstr>
      <vt:lpstr>5 упражнений на развитие слуховой (образной)  памяти у ребёнка 5 –7 лет </vt:lpstr>
      <vt:lpstr>Как ещё можно развивать слуховую память ребёнка: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 памятью подразумевают способность запоминать любую информацию</dc:title>
  <dc:creator>царенко юля</dc:creator>
  <cp:lastModifiedBy>царенко юля</cp:lastModifiedBy>
  <cp:revision>3</cp:revision>
  <dcterms:created xsi:type="dcterms:W3CDTF">2018-12-03T04:16:41Z</dcterms:created>
  <dcterms:modified xsi:type="dcterms:W3CDTF">2018-12-03T06:24:39Z</dcterms:modified>
</cp:coreProperties>
</file>