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58" r:id="rId4"/>
    <p:sldId id="260" r:id="rId5"/>
    <p:sldId id="261" r:id="rId6"/>
    <p:sldId id="262" r:id="rId7"/>
    <p:sldId id="264" r:id="rId8"/>
    <p:sldId id="266" r:id="rId9"/>
    <p:sldId id="267" r:id="rId10"/>
    <p:sldId id="269" r:id="rId11"/>
    <p:sldId id="268" r:id="rId12"/>
    <p:sldId id="270" r:id="rId13"/>
    <p:sldId id="277" r:id="rId14"/>
    <p:sldId id="271" r:id="rId15"/>
    <p:sldId id="273" r:id="rId16"/>
    <p:sldId id="274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22" autoAdjust="0"/>
  </p:normalViewPr>
  <p:slideViewPr>
    <p:cSldViewPr>
      <p:cViewPr varScale="1">
        <p:scale>
          <a:sx n="77" d="100"/>
          <a:sy n="77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A6796-6873-4C61-B80B-EB8112256AE7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E06D3-0900-4837-AF81-DB710C3E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E06D3-0900-4837-AF81-DB710C3EBF9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Наша Армия Родная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Патриотический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проект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289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05"/>
          <a:stretch/>
        </p:blipFill>
        <p:spPr>
          <a:xfrm rot="5400000">
            <a:off x="611560" y="1052736"/>
            <a:ext cx="3888432" cy="3312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22"/>
          <a:stretch/>
        </p:blipFill>
        <p:spPr>
          <a:xfrm>
            <a:off x="5004048" y="1700808"/>
            <a:ext cx="2921521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2057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18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7317" y="1712289"/>
            <a:ext cx="2955541" cy="3857652"/>
          </a:xfrm>
          <a:prstGeom prst="rect">
            <a:avLst/>
          </a:prstGeom>
        </p:spPr>
      </p:pic>
      <p:pic>
        <p:nvPicPr>
          <p:cNvPr id="5" name="Рисунок 4" descr="DSC_1297.JPG"/>
          <p:cNvPicPr>
            <a:picLocks noChangeAspect="1"/>
          </p:cNvPicPr>
          <p:nvPr/>
        </p:nvPicPr>
        <p:blipFill>
          <a:blip r:embed="rId3" cstate="print"/>
          <a:srcRect b="6279"/>
          <a:stretch>
            <a:fillRect/>
          </a:stretch>
        </p:blipFill>
        <p:spPr>
          <a:xfrm>
            <a:off x="1000100" y="785794"/>
            <a:ext cx="3071834" cy="385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3739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_12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2571744"/>
            <a:ext cx="4041180" cy="2701792"/>
          </a:xfrm>
          <a:prstGeom prst="rect">
            <a:avLst/>
          </a:prstGeom>
        </p:spPr>
      </p:pic>
      <p:pic>
        <p:nvPicPr>
          <p:cNvPr id="2" name="Рисунок 1" descr="DSC_1295.JPG"/>
          <p:cNvPicPr>
            <a:picLocks noChangeAspect="1"/>
          </p:cNvPicPr>
          <p:nvPr/>
        </p:nvPicPr>
        <p:blipFill>
          <a:blip r:embed="rId3" cstate="print"/>
          <a:srcRect l="4615" r="5785"/>
          <a:stretch>
            <a:fillRect/>
          </a:stretch>
        </p:blipFill>
        <p:spPr>
          <a:xfrm>
            <a:off x="857224" y="785794"/>
            <a:ext cx="3929090" cy="26119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303.JPG"/>
          <p:cNvPicPr>
            <a:picLocks noChangeAspect="1"/>
          </p:cNvPicPr>
          <p:nvPr/>
        </p:nvPicPr>
        <p:blipFill>
          <a:blip r:embed="rId2" cstate="print"/>
          <a:srcRect l="4668"/>
          <a:stretch>
            <a:fillRect/>
          </a:stretch>
        </p:blipFill>
        <p:spPr>
          <a:xfrm rot="5400000">
            <a:off x="785802" y="1428720"/>
            <a:ext cx="3643305" cy="2643206"/>
          </a:xfrm>
          <a:prstGeom prst="rect">
            <a:avLst/>
          </a:prstGeom>
        </p:spPr>
      </p:pic>
      <p:pic>
        <p:nvPicPr>
          <p:cNvPr id="3" name="Рисунок 2" descr="DSC_1304.JPG"/>
          <p:cNvPicPr>
            <a:picLocks noChangeAspect="1"/>
          </p:cNvPicPr>
          <p:nvPr/>
        </p:nvPicPr>
        <p:blipFill>
          <a:blip r:embed="rId3" cstate="print"/>
          <a:srcRect l="22603" r="24784"/>
          <a:stretch>
            <a:fillRect/>
          </a:stretch>
        </p:blipFill>
        <p:spPr>
          <a:xfrm rot="5400000">
            <a:off x="4885506" y="1952117"/>
            <a:ext cx="3134759" cy="335148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170228-WA0020.jpg"/>
          <p:cNvPicPr>
            <a:picLocks noChangeAspect="1"/>
          </p:cNvPicPr>
          <p:nvPr/>
        </p:nvPicPr>
        <p:blipFill>
          <a:blip r:embed="rId2" cstate="print"/>
          <a:srcRect t="26667"/>
          <a:stretch>
            <a:fillRect/>
          </a:stretch>
        </p:blipFill>
        <p:spPr>
          <a:xfrm>
            <a:off x="4074133" y="2729132"/>
            <a:ext cx="4286248" cy="2693737"/>
          </a:xfrm>
          <a:prstGeom prst="rect">
            <a:avLst/>
          </a:prstGeom>
        </p:spPr>
      </p:pic>
      <p:pic>
        <p:nvPicPr>
          <p:cNvPr id="2" name="Рисунок 1" descr="DSC_1869.JPG"/>
          <p:cNvPicPr>
            <a:picLocks noChangeAspect="1"/>
          </p:cNvPicPr>
          <p:nvPr/>
        </p:nvPicPr>
        <p:blipFill>
          <a:blip r:embed="rId3" cstate="print"/>
          <a:srcRect t="16237"/>
          <a:stretch>
            <a:fillRect/>
          </a:stretch>
        </p:blipFill>
        <p:spPr>
          <a:xfrm>
            <a:off x="719845" y="715844"/>
            <a:ext cx="4224245" cy="276435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70228-WA0012.jpg"/>
          <p:cNvPicPr>
            <a:picLocks noChangeAspect="1"/>
          </p:cNvPicPr>
          <p:nvPr/>
        </p:nvPicPr>
        <p:blipFill>
          <a:blip r:embed="rId3" cstate="print"/>
          <a:srcRect b="6051"/>
          <a:stretch>
            <a:fillRect/>
          </a:stretch>
        </p:blipFill>
        <p:spPr>
          <a:xfrm>
            <a:off x="1047801" y="857232"/>
            <a:ext cx="3025714" cy="3790159"/>
          </a:xfrm>
          <a:prstGeom prst="rect">
            <a:avLst/>
          </a:prstGeom>
        </p:spPr>
      </p:pic>
      <p:pic>
        <p:nvPicPr>
          <p:cNvPr id="3" name="Рисунок 2" descr="IMG-20170228-WA0013.jpg"/>
          <p:cNvPicPr>
            <a:picLocks noChangeAspect="1"/>
          </p:cNvPicPr>
          <p:nvPr/>
        </p:nvPicPr>
        <p:blipFill>
          <a:blip r:embed="rId4" cstate="print"/>
          <a:srcRect t="5382" b="10782"/>
          <a:stretch>
            <a:fillRect/>
          </a:stretch>
        </p:blipFill>
        <p:spPr>
          <a:xfrm>
            <a:off x="5143504" y="1643050"/>
            <a:ext cx="2928958" cy="36294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70228-WA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510" y="755685"/>
            <a:ext cx="5048283" cy="3786213"/>
          </a:xfrm>
          <a:prstGeom prst="rect">
            <a:avLst/>
          </a:prstGeom>
        </p:spPr>
      </p:pic>
      <p:pic>
        <p:nvPicPr>
          <p:cNvPr id="3" name="Рисунок 2" descr="IMG-20170228-WA0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857364"/>
            <a:ext cx="2453054" cy="327073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7072338"/>
            <a:ext cx="7772400" cy="2602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293034"/>
            <a:ext cx="7772400" cy="993090"/>
          </a:xfrm>
        </p:spPr>
        <p:txBody>
          <a:bodyPr>
            <a:normAutofit/>
          </a:bodyPr>
          <a:lstStyle/>
          <a:p>
            <a:pPr algn="just"/>
            <a:r>
              <a:rPr lang="ru-RU" sz="4800" b="1" dirty="0" smtClean="0"/>
              <a:t>                   </a:t>
            </a:r>
            <a:r>
              <a:rPr lang="ru-RU" sz="4800" b="1" dirty="0" smtClean="0">
                <a:solidFill>
                  <a:schemeClr val="tx1"/>
                </a:solidFill>
              </a:rPr>
              <a:t>Спасибо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57606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Актуальность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7920880" cy="47853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 smtClean="0"/>
              <a:t>  Во </a:t>
            </a:r>
            <a:r>
              <a:rPr lang="ru-RU" sz="2000" dirty="0"/>
              <a:t>все времена мужество и героизм российских воинов, слава и мощь русского оружия являлась неотъемлемой частью величия Российского государства. </a:t>
            </a:r>
          </a:p>
          <a:p>
            <a:pPr marL="0" indent="0">
              <a:buNone/>
            </a:pPr>
            <a:r>
              <a:rPr lang="ru-RU" sz="2000" dirty="0" smtClean="0"/>
              <a:t>  23 </a:t>
            </a:r>
            <a:r>
              <a:rPr lang="ru-RU" sz="2000" dirty="0"/>
              <a:t>февраля - день воинской славы России, которую российские войска обрели на полях сражений. Изначально в этом дне заложен огромный смысл - любить, почитать и защищать свою Отчизну, а в случае необходимости, уметь достойно ее отстоять. Защищать родную русскую землю воинам приходилось очень часто, но всегда русский солдат с честью выполнял свой долг</a:t>
            </a:r>
          </a:p>
          <a:p>
            <a:pPr marL="0" indent="0">
              <a:buNone/>
            </a:pPr>
            <a:r>
              <a:rPr lang="ru-RU" sz="2000" dirty="0" smtClean="0"/>
              <a:t>  В </a:t>
            </a:r>
            <a:r>
              <a:rPr lang="ru-RU" sz="2000" dirty="0"/>
              <a:t>настоящее время, несмотря на определенные трудности, мы можем быть спокойны за мир на нашей земле, за чистое небо над головой, благодаря настоящим защитникам и патриотам Родины. </a:t>
            </a:r>
          </a:p>
          <a:p>
            <a:pPr marL="0" indent="0">
              <a:buNone/>
            </a:pPr>
            <a:r>
              <a:rPr lang="ru-RU" sz="2000" dirty="0" smtClean="0"/>
              <a:t>  В </a:t>
            </a:r>
            <a:r>
              <a:rPr lang="ru-RU" sz="2000" dirty="0"/>
              <a:t>последнее время в обществе утрачиваются традиции патриотического сознания, поэтому актуальность проблемы воспитания патриотизма у детей дошкольного возраста очевидна. Любить свою Родину, защищать свой Отчий край, испытывать чувство гордости за свой народ – эти качества необходимо воспитывать с детства.</a:t>
            </a:r>
          </a:p>
          <a:p>
            <a:pPr marL="0" indent="0">
              <a:buNone/>
            </a:pPr>
            <a:r>
              <a:rPr lang="ru-RU" sz="2000" dirty="0"/>
              <a:t> 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2261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92696"/>
            <a:ext cx="7038528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b="1" dirty="0">
                <a:ea typeface="Tahoma" panose="020B0604030504040204" pitchFamily="34" charset="0"/>
                <a:cs typeface="Tahoma" panose="020B0604030504040204" pitchFamily="34" charset="0"/>
              </a:rPr>
              <a:t>Место проведения проекта</a:t>
            </a:r>
          </a:p>
          <a:p>
            <a:pPr marL="457200" indent="-457200"/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                     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                  МБДОУ 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– детский сад комбинированного</a:t>
            </a:r>
          </a:p>
          <a:p>
            <a:pPr marL="457200" indent="-457200"/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                     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                  вида 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№ 144 г. Екатеринбурга</a:t>
            </a:r>
          </a:p>
          <a:p>
            <a:pPr marL="457200" indent="-457200"/>
            <a:endParaRPr lang="ru-RU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/>
            <a:r>
              <a:rPr lang="ru-RU" b="1" dirty="0">
                <a:ea typeface="Tahoma" panose="020B0604030504040204" pitchFamily="34" charset="0"/>
                <a:cs typeface="Tahoma" panose="020B0604030504040204" pitchFamily="34" charset="0"/>
              </a:rPr>
              <a:t>Сроки проведения проекта</a:t>
            </a:r>
          </a:p>
          <a:p>
            <a:pPr marL="457200" indent="-457200"/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                      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                 13.02.2017 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22.02.2017</a:t>
            </a:r>
            <a:endParaRPr lang="ru-RU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/>
            <a:endParaRPr lang="ru-RU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/>
            <a:r>
              <a:rPr lang="ru-RU" b="1" dirty="0">
                <a:ea typeface="Tahoma" panose="020B0604030504040204" pitchFamily="34" charset="0"/>
                <a:cs typeface="Tahoma" panose="020B0604030504040204" pitchFamily="34" charset="0"/>
              </a:rPr>
              <a:t>Участники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ea typeface="Tahoma" panose="020B0604030504040204" pitchFamily="34" charset="0"/>
                <a:cs typeface="Tahoma" panose="020B0604030504040204" pitchFamily="34" charset="0"/>
              </a:rPr>
              <a:t>проекта</a:t>
            </a:r>
          </a:p>
          <a:p>
            <a:pPr marL="457200" indent="-457200"/>
            <a:r>
              <a:rPr lang="ru-RU" sz="2400" b="1" dirty="0"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  <a:r>
              <a:rPr lang="ru-RU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дети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воспитатель, 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учитель-логопед,</a:t>
            </a:r>
          </a:p>
          <a:p>
            <a:pPr marL="457200" indent="-457200"/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                     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                  родители старшей группы компенсирующей</a:t>
            </a:r>
          </a:p>
          <a:p>
            <a:pPr marL="457200" indent="-457200"/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направленности </a:t>
            </a: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№8</a:t>
            </a:r>
          </a:p>
          <a:p>
            <a:pPr marL="457200" indent="-457200"/>
            <a:r>
              <a:rPr lang="ru-RU" b="1" dirty="0">
                <a:ea typeface="Tahoma" panose="020B0604030504040204" pitchFamily="34" charset="0"/>
                <a:cs typeface="Tahoma" panose="020B0604030504040204" pitchFamily="34" charset="0"/>
              </a:rPr>
              <a:t>Авторы проекта</a:t>
            </a:r>
          </a:p>
          <a:p>
            <a:pPr marL="457200" indent="-457200"/>
            <a:r>
              <a:rPr lang="ru-RU" b="1" dirty="0">
                <a:ea typeface="Tahoma" panose="020B0604030504040204" pitchFamily="34" charset="0"/>
                <a:cs typeface="Tahoma" panose="020B0604030504040204" pitchFamily="34" charset="0"/>
              </a:rPr>
              <a:t>                      </a:t>
            </a:r>
            <a:r>
              <a:rPr lang="ru-RU" b="1" dirty="0" smtClean="0">
                <a:ea typeface="Tahoma" panose="020B0604030504040204" pitchFamily="34" charset="0"/>
                <a:cs typeface="Tahoma" panose="020B0604030504040204" pitchFamily="34" charset="0"/>
              </a:rPr>
              <a:t>                  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учитель-логопед 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гр.№8    Ульянова Ж.Б.</a:t>
            </a:r>
          </a:p>
          <a:p>
            <a:pPr marL="457200" indent="-457200"/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                      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                  воспитатель          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гр.№8   </a:t>
            </a:r>
            <a:r>
              <a:rPr lang="ru-RU" dirty="0" err="1">
                <a:ea typeface="Tahoma" panose="020B0604030504040204" pitchFamily="34" charset="0"/>
                <a:cs typeface="Tahoma" panose="020B0604030504040204" pitchFamily="34" charset="0"/>
              </a:rPr>
              <a:t>Нолеваева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 Э.Г.</a:t>
            </a:r>
          </a:p>
          <a:p>
            <a:pPr marL="457200" indent="-457200"/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644934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Паспорт проекта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altLang="ru-RU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чувства патриотизма у детей старшего дошкольного возраста.</a:t>
            </a:r>
          </a:p>
          <a:p>
            <a:pPr marL="0" indent="0" algn="ctr">
              <a:buNone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Тип 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совместный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практико-ориентированный</a:t>
            </a:r>
          </a:p>
          <a:p>
            <a:pPr marL="457200" indent="-45720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Продолжительность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-краткосрочный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Участники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воспитатель,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учитель-логопед, дети, родители                              </a:t>
            </a:r>
          </a:p>
          <a:p>
            <a:pPr marL="0" indent="0"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старшей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группы компенсирующей </a:t>
            </a:r>
          </a:p>
          <a:p>
            <a:pPr marL="0" indent="0"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направленности №8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4290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Задачи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6984776" cy="449736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воспитывать </a:t>
            </a:r>
            <a:r>
              <a:rPr lang="ru-RU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 детей чувство уважения к российскому воину, его силе и смелости; </a:t>
            </a:r>
            <a:endParaRPr lang="ru-RU" sz="20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ru-RU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расширить </a:t>
            </a:r>
            <a:r>
              <a:rPr lang="ru-RU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представления детей о 	</a:t>
            </a:r>
            <a:r>
              <a:rPr lang="ru-RU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военных профессиях в Российской </a:t>
            </a:r>
            <a:r>
              <a:rPr lang="ru-RU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Армии</a:t>
            </a:r>
            <a:r>
              <a:rPr lang="ru-RU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ru-RU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развивать </a:t>
            </a:r>
            <a:r>
              <a:rPr lang="ru-RU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обогащать речь детей, повышать эрудицию и интеллект;</a:t>
            </a:r>
          </a:p>
          <a:p>
            <a:pPr lvl="0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прививать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нравственные ценности, дать представление о храбрости и верности, добре и зле;</a:t>
            </a:r>
          </a:p>
          <a:p>
            <a:r>
              <a:rPr lang="ru-RU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проводить работу с родителями, привлекая их к патриотическому воспитанию детей в семье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708983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Этапы реализации проекта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96752"/>
            <a:ext cx="7787208" cy="4929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>
                <a:ea typeface="Tahoma" panose="020B0604030504040204" pitchFamily="34" charset="0"/>
                <a:cs typeface="Tahoma" panose="020B0604030504040204" pitchFamily="34" charset="0"/>
              </a:rPr>
              <a:t>I.</a:t>
            </a:r>
            <a:r>
              <a:rPr lang="ru-RU" sz="1600" b="1" dirty="0">
                <a:ea typeface="Tahoma" panose="020B0604030504040204" pitchFamily="34" charset="0"/>
                <a:cs typeface="Tahoma" panose="020B0604030504040204" pitchFamily="34" charset="0"/>
              </a:rPr>
              <a:t>Подготовительный</a:t>
            </a:r>
            <a:r>
              <a:rPr lang="en-US" sz="1600" b="1" dirty="0"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ru-RU" sz="16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/>
              <a:t>1.Провести </a:t>
            </a:r>
            <a:r>
              <a:rPr lang="ru-RU" sz="1600" dirty="0"/>
              <a:t>опрос детей.</a:t>
            </a:r>
          </a:p>
          <a:p>
            <a:pPr marL="0" indent="0">
              <a:buNone/>
            </a:pPr>
            <a:r>
              <a:rPr lang="ru-RU" sz="1600" dirty="0"/>
              <a:t>                                          </a:t>
            </a:r>
            <a:r>
              <a:rPr lang="ru-RU" sz="1600" dirty="0" smtClean="0"/>
              <a:t>2.Подготовить </a:t>
            </a:r>
            <a:r>
              <a:rPr lang="ru-RU" sz="1600" dirty="0"/>
              <a:t>дидактические игры, пособия, атрибуты</a:t>
            </a:r>
          </a:p>
          <a:p>
            <a:pPr marL="0" indent="0">
              <a:buNone/>
            </a:pPr>
            <a:r>
              <a:rPr lang="ru-RU" sz="1600" dirty="0"/>
              <a:t>                                         </a:t>
            </a:r>
            <a:r>
              <a:rPr lang="ru-RU" sz="1600" dirty="0" smtClean="0"/>
              <a:t> 3.Подобрать </a:t>
            </a:r>
            <a:r>
              <a:rPr lang="ru-RU" sz="1600" dirty="0"/>
              <a:t>методическую, научно-популярную и          </a:t>
            </a:r>
          </a:p>
          <a:p>
            <a:pPr marL="0" indent="0">
              <a:buNone/>
            </a:pPr>
            <a:r>
              <a:rPr lang="ru-RU" sz="1600" dirty="0"/>
              <a:t>                                              </a:t>
            </a:r>
            <a:r>
              <a:rPr lang="ru-RU" sz="1600" dirty="0" smtClean="0"/>
              <a:t> </a:t>
            </a:r>
            <a:r>
              <a:rPr lang="ru-RU" sz="1600" dirty="0"/>
              <a:t>художественную литературу, иллюстрации.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en-US" sz="1600" b="1" dirty="0" smtClean="0"/>
              <a:t>II</a:t>
            </a:r>
            <a:r>
              <a:rPr lang="en-US" sz="1600" b="1" dirty="0"/>
              <a:t>. </a:t>
            </a:r>
            <a:r>
              <a:rPr lang="ru-RU" sz="1600" b="1" dirty="0"/>
              <a:t>Реализация</a:t>
            </a:r>
            <a:r>
              <a:rPr lang="en-US" sz="1600" b="1" dirty="0"/>
              <a:t>:</a:t>
            </a:r>
            <a:r>
              <a:rPr lang="ru-RU" sz="1600" dirty="0"/>
              <a:t> </a:t>
            </a:r>
            <a:r>
              <a:rPr lang="ru-RU" sz="1600" dirty="0" smtClean="0"/>
              <a:t>1.Проведение </a:t>
            </a:r>
            <a:r>
              <a:rPr lang="ru-RU" sz="1600" dirty="0"/>
              <a:t>воспитателями и учителем - логопедом</a:t>
            </a:r>
          </a:p>
          <a:p>
            <a:pPr marL="0" indent="0">
              <a:buNone/>
            </a:pPr>
            <a:r>
              <a:rPr lang="ru-RU" sz="1600" dirty="0"/>
              <a:t>                                   </a:t>
            </a:r>
            <a:r>
              <a:rPr lang="ru-RU" sz="1600" dirty="0" smtClean="0"/>
              <a:t> </a:t>
            </a:r>
            <a:r>
              <a:rPr lang="ru-RU" sz="1600" dirty="0"/>
              <a:t>мероприятий с детьми по плану проекта. </a:t>
            </a:r>
          </a:p>
          <a:p>
            <a:pPr marL="0" indent="0">
              <a:buNone/>
            </a:pPr>
            <a:r>
              <a:rPr lang="ru-RU" sz="1600" dirty="0"/>
              <a:t>                                 </a:t>
            </a:r>
            <a:r>
              <a:rPr lang="ru-RU" sz="1600" dirty="0" smtClean="0"/>
              <a:t>2.Приобщение </a:t>
            </a:r>
            <a:r>
              <a:rPr lang="ru-RU" sz="1600" dirty="0"/>
              <a:t>родителей к совместной работе.</a:t>
            </a:r>
          </a:p>
          <a:p>
            <a:endParaRPr lang="ru-RU" sz="1600" dirty="0"/>
          </a:p>
          <a:p>
            <a:endParaRPr lang="ru-RU" sz="1600" dirty="0"/>
          </a:p>
          <a:p>
            <a:pPr marL="0" indent="0">
              <a:buNone/>
            </a:pPr>
            <a:r>
              <a:rPr lang="ru-RU" sz="1600" b="1" dirty="0"/>
              <a:t>    </a:t>
            </a:r>
            <a:r>
              <a:rPr lang="en-US" sz="1600" b="1" dirty="0" smtClean="0"/>
              <a:t>III</a:t>
            </a:r>
            <a:r>
              <a:rPr lang="en-US" sz="1600" b="1" dirty="0"/>
              <a:t>. </a:t>
            </a:r>
            <a:r>
              <a:rPr lang="ru-RU" sz="1600" b="1" dirty="0"/>
              <a:t>Заключительный</a:t>
            </a:r>
            <a:r>
              <a:rPr lang="en-US" sz="1600" b="1" dirty="0"/>
              <a:t>: </a:t>
            </a:r>
            <a:r>
              <a:rPr lang="en-US" sz="1600" dirty="0"/>
              <a:t>1.</a:t>
            </a:r>
            <a:r>
              <a:rPr lang="ru-RU" sz="1600" dirty="0"/>
              <a:t>Анализ и обобщение результатов.</a:t>
            </a:r>
          </a:p>
          <a:p>
            <a:pPr marL="0" indent="0">
              <a:buNone/>
            </a:pPr>
            <a:r>
              <a:rPr lang="ru-RU" sz="1600" b="1" dirty="0"/>
              <a:t>                                             </a:t>
            </a:r>
            <a:r>
              <a:rPr lang="ru-RU" sz="1600" dirty="0" smtClean="0"/>
              <a:t>2.Выставка </a:t>
            </a:r>
            <a:r>
              <a:rPr lang="ru-RU" sz="1600" dirty="0"/>
              <a:t>результатов совместной продуктивной</a:t>
            </a:r>
          </a:p>
          <a:p>
            <a:pPr marL="0" indent="0">
              <a:buNone/>
            </a:pPr>
            <a:r>
              <a:rPr lang="ru-RU" sz="1600" dirty="0"/>
              <a:t>                                                </a:t>
            </a:r>
            <a:r>
              <a:rPr lang="ru-RU" sz="1600" dirty="0" smtClean="0"/>
              <a:t>деятельности  </a:t>
            </a:r>
            <a:r>
              <a:rPr lang="ru-RU" sz="1600" dirty="0"/>
              <a:t>всех участников проекта. </a:t>
            </a:r>
          </a:p>
          <a:p>
            <a:pPr marL="0" indent="0">
              <a:buNone/>
            </a:pPr>
            <a:r>
              <a:rPr lang="ru-RU" sz="1600" dirty="0"/>
              <a:t>                                              </a:t>
            </a:r>
            <a:r>
              <a:rPr lang="ru-RU" sz="1600" dirty="0" smtClean="0"/>
              <a:t>3.Создание </a:t>
            </a:r>
            <a:r>
              <a:rPr lang="ru-RU" sz="1600" dirty="0"/>
              <a:t>презентации.</a:t>
            </a:r>
          </a:p>
          <a:p>
            <a:pPr marL="0" indent="0">
              <a:buNone/>
            </a:pPr>
            <a:r>
              <a:rPr lang="ru-RU" sz="1600" b="1" dirty="0"/>
              <a:t>                                       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950585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Ожидаемые результаты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7560840" cy="4525963"/>
          </a:xfrm>
        </p:spPr>
        <p:txBody>
          <a:bodyPr>
            <a:normAutofit/>
          </a:bodyPr>
          <a:lstStyle/>
          <a:p>
            <a:pPr indent="0" eaLnBrk="0" hangingPunct="0">
              <a:buNone/>
              <a:tabLst>
                <a:tab pos="539750" algn="l"/>
              </a:tabLst>
              <a:defRPr/>
            </a:pPr>
            <a:r>
              <a:rPr lang="ru-RU" sz="18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детей </a:t>
            </a:r>
            <a:r>
              <a:rPr lang="ru-RU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</a:t>
            </a:r>
            <a:r>
              <a:rPr lang="ru-RU" sz="1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знаний о военных профессиях</a:t>
            </a:r>
            <a:r>
              <a:rPr lang="en-US" sz="1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r>
              <a:rPr lang="ru-RU" sz="1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8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0" eaLnBrk="0" hangingPunct="0">
              <a:buNone/>
              <a:tabLst>
                <a:tab pos="539750" algn="l"/>
              </a:tabLst>
              <a:defRPr/>
            </a:pPr>
            <a:r>
              <a:rPr lang="en-US" sz="1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</a:t>
            </a:r>
            <a:r>
              <a:rPr lang="en-US" sz="1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</a:t>
            </a:r>
            <a:r>
              <a:rPr lang="ru-RU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способности </a:t>
            </a:r>
            <a:r>
              <a:rPr lang="ru-RU" sz="1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отражать </a:t>
            </a:r>
            <a:r>
              <a:rPr lang="ru-RU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свои знания, впечатления, мысли и чувства в играх</a:t>
            </a:r>
            <a:r>
              <a:rPr lang="ru-RU" sz="1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пении, чтении стихотворений, составлении собственных рассказов;</a:t>
            </a:r>
          </a:p>
          <a:p>
            <a:pPr marL="0" lvl="0" indent="0">
              <a:buNone/>
            </a:pP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ru-RU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педагогов -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профессиональной компетенции.</a:t>
            </a:r>
          </a:p>
          <a:p>
            <a:pPr marL="457200" lvl="0" indent="-457200"/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родителей 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заинтересованности </a:t>
            </a:r>
            <a:r>
              <a:rPr lang="ru-RU" sz="1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формировании </a:t>
            </a:r>
            <a:r>
              <a:rPr lang="ru-RU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чувства патриотизма у детей.</a:t>
            </a:r>
          </a:p>
          <a:p>
            <a:pPr marL="0" lvl="0" indent="0">
              <a:buNone/>
            </a:pP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ДОО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2000" dirty="0">
                <a:cs typeface="Times New Roman" panose="02020603050405020304" pitchFamily="18" charset="0"/>
              </a:rPr>
              <a:t>Праздничное оформление групп, </a:t>
            </a:r>
            <a:r>
              <a:rPr lang="ru-RU" sz="2000" dirty="0" smtClean="0">
                <a:cs typeface="Times New Roman" panose="02020603050405020304" pitchFamily="18" charset="0"/>
              </a:rPr>
              <a:t>холлов.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433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692696"/>
            <a:ext cx="2448272" cy="38164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34" r="5834" b="5357"/>
          <a:stretch/>
        </p:blipFill>
        <p:spPr>
          <a:xfrm>
            <a:off x="3275856" y="1052736"/>
            <a:ext cx="2376264" cy="41007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33" t="14700" r="19267" b="26501"/>
          <a:stretch/>
        </p:blipFill>
        <p:spPr>
          <a:xfrm>
            <a:off x="5796136" y="1484784"/>
            <a:ext cx="256148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9252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56" t="13207" r="-17356" b="11321"/>
          <a:stretch/>
        </p:blipFill>
        <p:spPr>
          <a:xfrm>
            <a:off x="827584" y="836712"/>
            <a:ext cx="2489473" cy="33610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62" b="-1"/>
          <a:stretch/>
        </p:blipFill>
        <p:spPr>
          <a:xfrm>
            <a:off x="3203848" y="1196752"/>
            <a:ext cx="2385448" cy="3600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823" t="17291" r="3569" b="10404"/>
          <a:stretch/>
        </p:blipFill>
        <p:spPr>
          <a:xfrm>
            <a:off x="5724128" y="1844824"/>
            <a:ext cx="2576885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94723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446</Words>
  <Application>Microsoft Office PowerPoint</Application>
  <PresentationFormat>Экран (4:3)</PresentationFormat>
  <Paragraphs>69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Наша Армия Родная</vt:lpstr>
      <vt:lpstr>Актуальность</vt:lpstr>
      <vt:lpstr>Слайд 3</vt:lpstr>
      <vt:lpstr>Паспорт проекта</vt:lpstr>
      <vt:lpstr>Задачи</vt:lpstr>
      <vt:lpstr>Этапы реализации проекта</vt:lpstr>
      <vt:lpstr>Ожидаемые результаты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BUK</cp:lastModifiedBy>
  <cp:revision>20</cp:revision>
  <dcterms:created xsi:type="dcterms:W3CDTF">2013-01-28T18:58:54Z</dcterms:created>
  <dcterms:modified xsi:type="dcterms:W3CDTF">2017-02-28T07:18:59Z</dcterms:modified>
</cp:coreProperties>
</file>