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media/image86.jpg" ContentType="image/gif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72" r:id="rId7"/>
    <p:sldId id="262" r:id="rId8"/>
    <p:sldId id="274" r:id="rId9"/>
    <p:sldId id="263" r:id="rId10"/>
    <p:sldId id="271" r:id="rId11"/>
    <p:sldId id="264" r:id="rId12"/>
    <p:sldId id="275" r:id="rId13"/>
    <p:sldId id="265" r:id="rId14"/>
    <p:sldId id="266" r:id="rId15"/>
    <p:sldId id="267" r:id="rId16"/>
    <p:sldId id="268" r:id="rId17"/>
    <p:sldId id="269" r:id="rId18"/>
    <p:sldId id="270" r:id="rId19"/>
    <p:sldId id="276" r:id="rId20"/>
    <p:sldId id="273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9" d="100"/>
          <a:sy n="69" d="100"/>
        </p:scale>
        <p:origin x="-138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11.02.2017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31.jpeg"/><Relationship Id="rId7" Type="http://schemas.openxmlformats.org/officeDocument/2006/relationships/image" Target="../media/image35.pn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pn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7" Type="http://schemas.openxmlformats.org/officeDocument/2006/relationships/image" Target="../media/image46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1.png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5.png"/><Relationship Id="rId4" Type="http://schemas.openxmlformats.org/officeDocument/2006/relationships/image" Target="../media/image5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7" Type="http://schemas.openxmlformats.org/officeDocument/2006/relationships/image" Target="../media/image61.pn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0.png"/><Relationship Id="rId5" Type="http://schemas.openxmlformats.org/officeDocument/2006/relationships/image" Target="../media/image59.jpeg"/><Relationship Id="rId4" Type="http://schemas.openxmlformats.org/officeDocument/2006/relationships/image" Target="../media/image58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8.jpeg"/><Relationship Id="rId13" Type="http://schemas.openxmlformats.org/officeDocument/2006/relationships/image" Target="../media/image73.png"/><Relationship Id="rId3" Type="http://schemas.openxmlformats.org/officeDocument/2006/relationships/image" Target="../media/image63.jpeg"/><Relationship Id="rId7" Type="http://schemas.openxmlformats.org/officeDocument/2006/relationships/image" Target="../media/image67.jpeg"/><Relationship Id="rId12" Type="http://schemas.openxmlformats.org/officeDocument/2006/relationships/image" Target="../media/image72.pn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6.jpeg"/><Relationship Id="rId11" Type="http://schemas.openxmlformats.org/officeDocument/2006/relationships/image" Target="../media/image71.png"/><Relationship Id="rId5" Type="http://schemas.openxmlformats.org/officeDocument/2006/relationships/image" Target="../media/image65.jpeg"/><Relationship Id="rId10" Type="http://schemas.openxmlformats.org/officeDocument/2006/relationships/image" Target="../media/image70.png"/><Relationship Id="rId4" Type="http://schemas.openxmlformats.org/officeDocument/2006/relationships/image" Target="../media/image64.jpeg"/><Relationship Id="rId9" Type="http://schemas.openxmlformats.org/officeDocument/2006/relationships/image" Target="../media/image69.png"/><Relationship Id="rId14" Type="http://schemas.openxmlformats.org/officeDocument/2006/relationships/image" Target="../media/image74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0.png"/><Relationship Id="rId3" Type="http://schemas.openxmlformats.org/officeDocument/2006/relationships/image" Target="../media/image76.jpeg"/><Relationship Id="rId7" Type="http://schemas.openxmlformats.org/officeDocument/2006/relationships/image" Target="../media/image79.png"/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.png"/><Relationship Id="rId5" Type="http://schemas.openxmlformats.org/officeDocument/2006/relationships/image" Target="../media/image78.png"/><Relationship Id="rId4" Type="http://schemas.openxmlformats.org/officeDocument/2006/relationships/image" Target="../media/image77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9.png"/><Relationship Id="rId3" Type="http://schemas.openxmlformats.org/officeDocument/2006/relationships/image" Target="../media/image82.jpeg"/><Relationship Id="rId7" Type="http://schemas.openxmlformats.org/officeDocument/2006/relationships/image" Target="../media/image80.png"/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5.png"/><Relationship Id="rId5" Type="http://schemas.openxmlformats.org/officeDocument/2006/relationships/image" Target="../media/image84.jpeg"/><Relationship Id="rId4" Type="http://schemas.openxmlformats.org/officeDocument/2006/relationships/image" Target="../media/image83.jpeg"/><Relationship Id="rId9" Type="http://schemas.openxmlformats.org/officeDocument/2006/relationships/image" Target="../media/image86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image" Target="../media/image87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13" Type="http://schemas.openxmlformats.org/officeDocument/2006/relationships/image" Target="../media/image29.png"/><Relationship Id="rId3" Type="http://schemas.openxmlformats.org/officeDocument/2006/relationships/image" Target="../media/image19.jpeg"/><Relationship Id="rId7" Type="http://schemas.openxmlformats.org/officeDocument/2006/relationships/image" Target="../media/image23.gif"/><Relationship Id="rId12" Type="http://schemas.openxmlformats.org/officeDocument/2006/relationships/image" Target="../media/image28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2.jpeg"/><Relationship Id="rId11" Type="http://schemas.openxmlformats.org/officeDocument/2006/relationships/image" Target="../media/image27.png"/><Relationship Id="rId5" Type="http://schemas.openxmlformats.org/officeDocument/2006/relationships/image" Target="../media/image21.jpeg"/><Relationship Id="rId10" Type="http://schemas.openxmlformats.org/officeDocument/2006/relationships/image" Target="../media/image26.png"/><Relationship Id="rId4" Type="http://schemas.openxmlformats.org/officeDocument/2006/relationships/image" Target="../media/image20.jpeg"/><Relationship Id="rId9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://pngimg.com/upload/tree_PNG3486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2743162"/>
            <a:ext cx="2646094" cy="40851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404664"/>
            <a:ext cx="7702624" cy="4176463"/>
          </a:xfrm>
        </p:spPr>
        <p:txBody>
          <a:bodyPr>
            <a:normAutofit fontScale="90000"/>
          </a:bodyPr>
          <a:lstStyle/>
          <a:p>
            <a:r>
              <a:rPr lang="ru-RU" sz="2200" dirty="0"/>
              <a:t>МБДОУ детский сад комбинированного вида № 144</a:t>
            </a:r>
            <a:br>
              <a:rPr lang="ru-RU" sz="2200" dirty="0"/>
            </a:br>
            <a:r>
              <a:rPr lang="ru-RU" sz="2200" dirty="0"/>
              <a:t>г. Екатеринбург, Сиреневый бульвар 21а</a:t>
            </a:r>
            <a:r>
              <a:rPr lang="ru-RU" sz="3200" dirty="0"/>
              <a:t/>
            </a:r>
            <a:br>
              <a:rPr lang="ru-RU" sz="3200" dirty="0"/>
            </a:br>
            <a:r>
              <a:rPr lang="ru-RU" sz="3200" b="1" dirty="0" smtClean="0"/>
              <a:t/>
            </a:r>
            <a:br>
              <a:rPr lang="ru-RU" sz="3200" b="1" dirty="0" smtClean="0"/>
            </a:br>
            <a:r>
              <a:rPr lang="ru-RU" sz="3200" b="1" dirty="0"/>
              <a:t/>
            </a:r>
            <a:br>
              <a:rPr lang="ru-RU" sz="3200" b="1" dirty="0"/>
            </a:br>
            <a:r>
              <a:rPr lang="ru-RU" sz="3200" b="1" dirty="0" smtClean="0"/>
              <a:t/>
            </a:r>
            <a:br>
              <a:rPr lang="ru-RU" sz="3200" b="1" dirty="0" smtClean="0"/>
            </a:br>
            <a:r>
              <a:rPr lang="ru-RU" sz="3200" b="1" dirty="0" smtClean="0"/>
              <a:t>П</a:t>
            </a:r>
            <a:r>
              <a:rPr lang="ru-RU" sz="3200" b="1" dirty="0" smtClean="0"/>
              <a:t>роект по </a:t>
            </a:r>
            <a:r>
              <a:rPr lang="ru-RU" sz="3200" b="1" dirty="0"/>
              <a:t>экологическому воспитанию</a:t>
            </a:r>
            <a:r>
              <a:rPr lang="ru-RU" sz="3200" dirty="0"/>
              <a:t/>
            </a:r>
            <a:br>
              <a:rPr lang="ru-RU" sz="3200" dirty="0"/>
            </a:br>
            <a:r>
              <a:rPr lang="ru-RU" sz="3200" b="1" dirty="0"/>
              <a:t>детей старшего дошкольного возраста</a:t>
            </a:r>
            <a:r>
              <a:rPr lang="ru-RU" sz="3200" dirty="0"/>
              <a:t/>
            </a:r>
            <a:br>
              <a:rPr lang="ru-RU" sz="3200" dirty="0"/>
            </a:br>
            <a:r>
              <a:rPr lang="ru-RU" sz="3200" b="1" dirty="0"/>
              <a:t>«Приключение Волчонка»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9512" y="4869160"/>
            <a:ext cx="4896544" cy="1752600"/>
          </a:xfrm>
        </p:spPr>
        <p:txBody>
          <a:bodyPr>
            <a:normAutofit/>
          </a:bodyPr>
          <a:lstStyle/>
          <a:p>
            <a:pPr algn="l"/>
            <a:r>
              <a:rPr lang="ru-RU" sz="2000" b="1" dirty="0">
                <a:solidFill>
                  <a:schemeClr val="tx1"/>
                </a:solidFill>
              </a:rPr>
              <a:t>Автор составитель:</a:t>
            </a:r>
          </a:p>
          <a:p>
            <a:pPr algn="l"/>
            <a:r>
              <a:rPr lang="ru-RU" sz="2000" b="1" dirty="0">
                <a:solidFill>
                  <a:schemeClr val="tx1"/>
                </a:solidFill>
              </a:rPr>
              <a:t>Воспитатель</a:t>
            </a:r>
          </a:p>
          <a:p>
            <a:pPr algn="l"/>
            <a:r>
              <a:rPr lang="ru-RU" sz="2000" b="1" dirty="0">
                <a:solidFill>
                  <a:schemeClr val="tx1"/>
                </a:solidFill>
              </a:rPr>
              <a:t>Волосникова Александра Андреевна</a:t>
            </a:r>
          </a:p>
          <a:p>
            <a:pPr algn="l"/>
            <a:endParaRPr lang="ru-RU" sz="20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1358128"/>
      </p:ext>
    </p:extLst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Александра\Desktop\печать\Фото\WP_20170127_10_53_56_Pro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25449"/>
          <a:stretch/>
        </p:blipFill>
        <p:spPr bwMode="auto">
          <a:xfrm>
            <a:off x="683568" y="3310011"/>
            <a:ext cx="2495841" cy="3312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C:\Users\Александра\Desktop\печать\Фото\WP_20170127_10_57_33_Pro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275"/>
          <a:stretch/>
        </p:blipFill>
        <p:spPr bwMode="auto">
          <a:xfrm>
            <a:off x="3416305" y="3310011"/>
            <a:ext cx="2423508" cy="3353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C:\Users\Александра\Desktop\печать\Фото\WP_20170127_11_06_43_Pro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16" t="21914" r="24833" b="26797"/>
          <a:stretch/>
        </p:blipFill>
        <p:spPr bwMode="auto">
          <a:xfrm>
            <a:off x="6165482" y="3259956"/>
            <a:ext cx="2336660" cy="33624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9" name="Picture 5" descr="C:\Users\Александра\Desktop\печать\Фото\WP_20170127_11_07_43_Pro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712" b="41985"/>
          <a:stretch/>
        </p:blipFill>
        <p:spPr bwMode="auto">
          <a:xfrm>
            <a:off x="2555776" y="1278384"/>
            <a:ext cx="3908201" cy="1830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51594" y="294755"/>
            <a:ext cx="835292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В равной борьбе юных защитников природы, команд «Сосна» и «Водопад», победила дружба!</a:t>
            </a:r>
            <a:endParaRPr lang="ru-RU" sz="2800" b="1" dirty="0"/>
          </a:p>
        </p:txBody>
      </p:sp>
      <p:pic>
        <p:nvPicPr>
          <p:cNvPr id="9218" name="Picture 2" descr="http://www.cliparthut.com/clip-arts/562/ice-hockey-sticks-crossed-562530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1392351"/>
            <a:ext cx="1584175" cy="1584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http://pngimg.com/upload/golden_cup_PNG14534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082" y="1218208"/>
            <a:ext cx="1406406" cy="18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http://nachalo4ka.ru/wp-content/uploads/2014/08/myach-2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6732" y="2197389"/>
            <a:ext cx="924049" cy="9240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37640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500" b="1" dirty="0" smtClean="0"/>
              <a:t>Музыкальный </a:t>
            </a:r>
            <a:r>
              <a:rPr lang="ru-RU" sz="2500" b="1" dirty="0"/>
              <a:t>праздник «Как беречь нашу землю</a:t>
            </a:r>
            <a:r>
              <a:rPr lang="ru-RU" sz="2500" b="1" dirty="0" smtClean="0"/>
              <a:t>»</a:t>
            </a:r>
            <a:r>
              <a:rPr lang="ru-RU" sz="2500" b="1" dirty="0"/>
              <a:t/>
            </a:r>
            <a:br>
              <a:rPr lang="ru-RU" sz="2500" b="1" dirty="0"/>
            </a:br>
            <a:endParaRPr lang="ru-RU" sz="2500" b="1" dirty="0"/>
          </a:p>
        </p:txBody>
      </p:sp>
      <p:pic>
        <p:nvPicPr>
          <p:cNvPr id="1026" name="Picture 2" descr="C:\Users\Александра\Desktop\Новая папка (3)\IMG_20170131_095144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518" r="20160" b="9516"/>
          <a:stretch/>
        </p:blipFill>
        <p:spPr bwMode="auto">
          <a:xfrm>
            <a:off x="2404948" y="1052734"/>
            <a:ext cx="4752528" cy="24093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Александра\Desktop\Новая папка (3)\IMG_20170131_09592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7" y="3559389"/>
            <a:ext cx="3990044" cy="29925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Александра\Desktop\Новая папка (3)\IMG_20170131_09150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5360" y="3559388"/>
            <a:ext cx="3990044" cy="29925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http://img-fotki.yandex.ru/get/9259/47407354.c24/0_126f94_2bc4d65e_orig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550158">
            <a:off x="88081" y="1542373"/>
            <a:ext cx="2573016" cy="10292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 descr="http://moodle.edu-nv.ru/pluginfile.php/816/mod_folder/content/0/%D0%BD%D0%BE%D1%82%D0%BA%D0%B0.png?forcedownload=1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03333">
            <a:off x="7157476" y="1382229"/>
            <a:ext cx="1823005" cy="18230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61129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Александра\Desktop\Новая папка (3)\IMG_20170131_10194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6534" y="3634071"/>
            <a:ext cx="4114921" cy="30861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Александра\Desktop\Новая папка (3)\IMG_20170131_10203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3995" y="404664"/>
            <a:ext cx="3936438" cy="2952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Александра\Desktop\Новая папка (3)\IMG_20170131_09332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180" y="404664"/>
            <a:ext cx="3936437" cy="2952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https://img-fotki.yandex.ru/get/18/200418627.62/0_11a1bc_122c316c_orig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8056" y="5301208"/>
            <a:ext cx="1455834" cy="936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 descr="http://www.chaimbentorah.com/wp-content/uploads/2014/01/reed-flute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5590" y="4149080"/>
            <a:ext cx="1254843" cy="8489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7" name="Picture 9" descr="http://images.wildberries.ru/big/new/1860000/1860396-1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522410">
            <a:off x="400915" y="3825589"/>
            <a:ext cx="1573817" cy="20984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64841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800" dirty="0"/>
              <a:t/>
            </a:r>
            <a:br>
              <a:rPr lang="ru-RU" sz="2800" dirty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700" b="1" dirty="0" smtClean="0"/>
              <a:t>Серия </a:t>
            </a:r>
            <a:r>
              <a:rPr lang="ru-RU" sz="2700" b="1" dirty="0"/>
              <a:t>художественно-эстетических занятий </a:t>
            </a:r>
            <a:r>
              <a:rPr lang="ru-RU" sz="2700" b="1" dirty="0" smtClean="0"/>
              <a:t/>
            </a:r>
            <a:br>
              <a:rPr lang="ru-RU" sz="2700" b="1" dirty="0" smtClean="0"/>
            </a:br>
            <a:r>
              <a:rPr lang="ru-RU" sz="2700" b="1" dirty="0" smtClean="0"/>
              <a:t>(</a:t>
            </a:r>
            <a:r>
              <a:rPr lang="ru-RU" sz="2700" b="1" dirty="0"/>
              <a:t>Рисование – </a:t>
            </a:r>
            <a:r>
              <a:rPr lang="ru-RU" sz="2700" b="1" dirty="0" smtClean="0"/>
              <a:t>«Чудо - дерево», Аппликация </a:t>
            </a:r>
            <a:r>
              <a:rPr lang="ru-RU" sz="2700" b="1" dirty="0"/>
              <a:t>– «Свиристель</a:t>
            </a:r>
            <a:r>
              <a:rPr lang="ru-RU" sz="2700" b="1" dirty="0" smtClean="0"/>
              <a:t>», дидактическая игра «С какой ветки детки»)</a:t>
            </a:r>
            <a:r>
              <a:rPr lang="ru-RU" sz="2800" dirty="0"/>
              <a:t/>
            </a:r>
            <a:br>
              <a:rPr lang="ru-RU" sz="2800" dirty="0"/>
            </a:br>
            <a:r>
              <a:rPr lang="ru-RU" sz="2800" dirty="0"/>
              <a:t/>
            </a:r>
            <a:br>
              <a:rPr lang="ru-RU" sz="2800" dirty="0"/>
            </a:br>
            <a:endParaRPr lang="ru-RU" sz="2800" dirty="0"/>
          </a:p>
        </p:txBody>
      </p:sp>
      <p:pic>
        <p:nvPicPr>
          <p:cNvPr id="8194" name="Picture 2" descr="C:\Users\Александра\OneDrive\Изображения\Пленка\WP_20170126_15_10_37_Pro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552600"/>
            <a:ext cx="3853165" cy="2164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Александра\OneDrive\Изображения\Пленка\WP_20170130_09_55_29_Pro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7" y="4220375"/>
            <a:ext cx="3853164" cy="2164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Александра\OneDrive\Изображения\Пленка\WP_20170126_15_13_18_Pro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553166"/>
            <a:ext cx="3853165" cy="2164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Александра\OneDrive\Изображения\Пленка\WP_20170130_09_15_05_Pro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675" y="4220375"/>
            <a:ext cx="3845703" cy="2160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2" name="Picture 2" descr="http://img-fotki.yandex.ru/get/4707/47407354.26e/0_8db45_db2496de_orig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824288"/>
            <a:ext cx="1262937" cy="2033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86029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/>
              <a:t>Опытно-экспериментальное </a:t>
            </a:r>
            <a:r>
              <a:rPr lang="ru-RU" sz="2800" b="1" dirty="0"/>
              <a:t>занятие </a:t>
            </a:r>
            <a:r>
              <a:rPr lang="ru-RU" sz="2800" b="1" dirty="0" smtClean="0"/>
              <a:t/>
            </a:r>
            <a:br>
              <a:rPr lang="ru-RU" sz="2800" b="1" dirty="0" smtClean="0"/>
            </a:br>
            <a:r>
              <a:rPr lang="ru-RU" sz="2800" b="1" dirty="0" smtClean="0"/>
              <a:t>«</a:t>
            </a:r>
            <a:r>
              <a:rPr lang="ru-RU" sz="2800" b="1" dirty="0"/>
              <a:t>Тонет – не </a:t>
            </a:r>
            <a:r>
              <a:rPr lang="ru-RU" sz="2800" b="1" dirty="0" smtClean="0"/>
              <a:t>тонет»</a:t>
            </a:r>
            <a:endParaRPr lang="ru-RU" sz="2800" b="1" dirty="0"/>
          </a:p>
        </p:txBody>
      </p:sp>
      <p:pic>
        <p:nvPicPr>
          <p:cNvPr id="4098" name="Picture 2" descr="C:\Users\Александра\Desktop\печать\Фото\WP_20161214_09_42_28_Pro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901" y="1242426"/>
            <a:ext cx="4726345" cy="26549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Александра\Desktop\печать\Фото\WP_20161214_09_42_35_Pro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901" y="3989016"/>
            <a:ext cx="4709755" cy="26456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6" name="Picture 2" descr="http://kassavz.ru/photos/kartinki-opytov-dlya-detey-58704-large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6857" y="1628801"/>
            <a:ext cx="2661822" cy="3841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http://www.pd4pic.com/images/science-erlenmeyer-cartoon-flask-tube-carl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4795361"/>
            <a:ext cx="1246005" cy="1349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32440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/>
              <a:t>Экскурсия </a:t>
            </a:r>
            <a:r>
              <a:rPr lang="ru-RU" sz="2800" b="1" dirty="0"/>
              <a:t>по территории ДОУ «В поисках Ели</a:t>
            </a:r>
            <a:r>
              <a:rPr lang="ru-RU" sz="2800" b="1" dirty="0" smtClean="0"/>
              <a:t>»</a:t>
            </a:r>
            <a:r>
              <a:rPr lang="ru-RU" sz="2800" b="1" dirty="0"/>
              <a:t/>
            </a:r>
            <a:br>
              <a:rPr lang="ru-RU" sz="2800" b="1" dirty="0"/>
            </a:br>
            <a:endParaRPr lang="ru-RU" sz="2800" b="1" dirty="0"/>
          </a:p>
        </p:txBody>
      </p:sp>
      <p:pic>
        <p:nvPicPr>
          <p:cNvPr id="3074" name="Picture 2" descr="C:\Users\Александра\Desktop\печать\Фото\WP_20170127_10_33_47_Pro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274974"/>
            <a:ext cx="2520280" cy="44866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Александра\Desktop\печать\Фото\WP_20170127_10_35_25_Pro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62200" y="-8915399"/>
            <a:ext cx="1080000" cy="19226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Александра\Desktop\печать\Фото\WP_20170127_10_35_25_Pro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8374" y="1252735"/>
            <a:ext cx="2532772" cy="4508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C:\Users\Александра\Desktop\печать\Фото\WP_20170127_10_33_17_Pro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1310688"/>
            <a:ext cx="2518254" cy="44830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0" name="Picture 2" descr="https://img-fotki.yandex.ru/get/15563/200418627.3a/0_111e42_ad4116de_orig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437112"/>
            <a:ext cx="1293034" cy="20148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2" name="Picture 4" descr="http://png-images.ru/wp-content/uploads/2014/11/fir_tree_PNG3697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771251"/>
            <a:ext cx="1216718" cy="12607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http://png-images.ru/wp-content/uploads/2014/11/fir_tree_PNG3697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0015" y="5235061"/>
            <a:ext cx="1216718" cy="12607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95802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800" dirty="0"/>
              <a:t/>
            </a:r>
            <a:br>
              <a:rPr lang="ru-RU" sz="2800" dirty="0"/>
            </a:br>
            <a:r>
              <a:rPr lang="ru-RU" sz="2800" b="1" dirty="0"/>
              <a:t>Развитие речи – стихи по </a:t>
            </a:r>
            <a:r>
              <a:rPr lang="ru-RU" sz="2800" b="1" dirty="0" err="1" smtClean="0"/>
              <a:t>мнемотаблице</a:t>
            </a:r>
            <a:r>
              <a:rPr lang="ru-RU" sz="2800" dirty="0"/>
              <a:t/>
            </a:r>
            <a:br>
              <a:rPr lang="ru-RU" sz="2800" dirty="0"/>
            </a:br>
            <a:endParaRPr lang="ru-RU" sz="2800" dirty="0"/>
          </a:p>
        </p:txBody>
      </p:sp>
      <p:pic>
        <p:nvPicPr>
          <p:cNvPr id="1026" name="Picture 2" descr="C:\Users\Александра\Desktop\печать\Фото\WP_20170126_15_46_30_Pro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1564566"/>
            <a:ext cx="2022460" cy="36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Александра\Desktop\печать\Фото\WP_20170126_15_46_56_Pro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844824"/>
            <a:ext cx="2022446" cy="36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Александра\Desktop\печать\Фото\WP_20170126_15_47_30_Pro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62200" y="-8915399"/>
            <a:ext cx="2098800" cy="3736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Александра\Desktop\печать\Фото\WP_20170126_15_47_30_Pro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62200" y="-8915400"/>
            <a:ext cx="2022222" cy="36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Александра\Desktop\печать\Фото\WP_20170126_15_47_30_Pro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62200" y="-8915400"/>
            <a:ext cx="2022222" cy="36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C:\Users\Александра\Desktop\печать\Фото\WP_20170126_15_47_56_Pro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62200" y="-8915400"/>
            <a:ext cx="2022222" cy="36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C:\Users\Александра\Desktop\печать\Фото\WP_20170126_15_47_56_Pro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1529930"/>
            <a:ext cx="2022228" cy="36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 descr="C:\Users\Александра\Desktop\печать\Фото\WP_20170126_15_49_14_Pro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62200" y="-8915400"/>
            <a:ext cx="2042444" cy="363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C:\Users\Александра\Desktop\печать\Фото\WP_20170126_15_49_14_Pro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845224"/>
            <a:ext cx="2088230" cy="36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://my-inform.ru/upload/medialibrary/2bc/metod09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643156">
            <a:off x="500676" y="423678"/>
            <a:ext cx="1075342" cy="10753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://4.bp.blogspot.com/-eK57XtPY8Y8/VQc5eUNunkI/AAAAAAAAAms/iBuiSUXfWao/s1600/%D0%BD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812360" y="271637"/>
            <a:ext cx="864097" cy="8640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http://moyumnik.ru/wp-content/uploads/2014/05/K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501390">
            <a:off x="5189614" y="5627679"/>
            <a:ext cx="1219265" cy="12192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0" name="Picture 10" descr="http://2.bp.blogspot.com/-RMIimB6__VQ/VQdAcnnNspI/AAAAAAAAAzk/VIw9U3PSTSI/s1600/%D0%9E1.pn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46546" y="5366355"/>
            <a:ext cx="997862" cy="8709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4" name="Picture 14" descr="http://1.bp.blogspot.com/-qWL7qU7FRvA/VQc53Fku5nI/AAAAAAAAAns/rBI1v8ct4jQ/s1600/%D1%85.pn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75124">
            <a:off x="422838" y="5529723"/>
            <a:ext cx="1152496" cy="1152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6" name="Picture 16" descr="http://4.bp.blogspot.com/-xfXoX7YQSA8/VQdAd9sLPQI/AAAAAAAAA00/MtXQETnxnh8/s1600/%D0%9F1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5467944"/>
            <a:ext cx="928799" cy="9287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57020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800" dirty="0"/>
              <a:t/>
            </a:r>
            <a:br>
              <a:rPr lang="ru-RU" sz="2800" dirty="0"/>
            </a:br>
            <a:r>
              <a:rPr lang="ru-RU" sz="2800" b="1" dirty="0"/>
              <a:t>Просмотр мультипликационного фильма </a:t>
            </a:r>
            <a:r>
              <a:rPr lang="ru-RU" sz="2800" b="1" dirty="0" smtClean="0"/>
              <a:t/>
            </a:r>
            <a:br>
              <a:rPr lang="ru-RU" sz="2800" b="1" dirty="0" smtClean="0"/>
            </a:br>
            <a:r>
              <a:rPr lang="ru-RU" sz="2800" b="1" dirty="0" smtClean="0"/>
              <a:t>«</a:t>
            </a:r>
            <a:r>
              <a:rPr lang="ru-RU" sz="2800" b="1" dirty="0"/>
              <a:t>Сказка старого дуба</a:t>
            </a:r>
            <a:r>
              <a:rPr lang="ru-RU" sz="2800" b="1" dirty="0" smtClean="0"/>
              <a:t>»</a:t>
            </a:r>
            <a:r>
              <a:rPr lang="ru-RU" sz="2800" dirty="0"/>
              <a:t/>
            </a:r>
            <a:br>
              <a:rPr lang="ru-RU" sz="2800" dirty="0"/>
            </a:br>
            <a:endParaRPr lang="ru-RU" sz="2800" dirty="0"/>
          </a:p>
        </p:txBody>
      </p:sp>
      <p:pic>
        <p:nvPicPr>
          <p:cNvPr id="2050" name="Picture 2" descr="C:\Users\Александра\Desktop\печать\Фото\WP_20170127_09_19_37_Pro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131" b="28320"/>
          <a:stretch/>
        </p:blipFill>
        <p:spPr bwMode="auto">
          <a:xfrm>
            <a:off x="280120" y="1759524"/>
            <a:ext cx="4449384" cy="26574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Александра\Desktop\печать\Фото\WP_20170127_09_17_16_Pro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62200" y="-8915400"/>
            <a:ext cx="1213334" cy="21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Александра\Desktop\печать\Фото\WP_20170127_09_17_16_Pro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636" b="26887"/>
          <a:stretch/>
        </p:blipFill>
        <p:spPr bwMode="auto">
          <a:xfrm>
            <a:off x="4717494" y="3088239"/>
            <a:ext cx="3564279" cy="36470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://asyan.org/potra/%D0%92%D0%B5%D1%81%D0%BD%D1%83+%D0%B7%D1%83%D1%81%D1%82%D1%80%D1%96%D1%87%D0%B0%D0%B9%D0%BC%D0%BE+%D1%84%D0%BE%D0%BB%D1%8C%D0%BA%D0%BB%D1%8C%D0%BE%D1%80%D0%BD%D0%B5+%D1%81%D0%B2%D1%8F%D1%82%D0%BEa/209992_html_m106211f5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8704" y="846911"/>
            <a:ext cx="2088232" cy="2241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http://detsad183-vrn.ru/sites/default/files/94411094_vc_cappuccetto_el40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36116" y="3789040"/>
            <a:ext cx="5881856" cy="3306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gifok.net/images/2015/10/10/Butterflies_B_005.md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662501">
            <a:off x="5018867" y="1773392"/>
            <a:ext cx="853747" cy="8383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images.easyfreeclipart.com/0/clipart-flowers-and-butterflies-border-panda-free-574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504" y="282658"/>
            <a:ext cx="939954" cy="869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41202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95125"/>
          </a:xfrm>
        </p:spPr>
        <p:txBody>
          <a:bodyPr>
            <a:normAutofit/>
          </a:bodyPr>
          <a:lstStyle/>
          <a:p>
            <a:r>
              <a:rPr lang="ru-RU" sz="2800" b="1" dirty="0" smtClean="0"/>
              <a:t>Интерактивная </a:t>
            </a:r>
            <a:r>
              <a:rPr lang="ru-RU" sz="2800" b="1" dirty="0"/>
              <a:t>игра «Приключения Волчонка</a:t>
            </a:r>
            <a:r>
              <a:rPr lang="ru-RU" sz="2800" b="1" dirty="0" smtClean="0"/>
              <a:t>»</a:t>
            </a:r>
            <a:endParaRPr lang="ru-RU" sz="2800" b="1" dirty="0"/>
          </a:p>
        </p:txBody>
      </p:sp>
      <p:pic>
        <p:nvPicPr>
          <p:cNvPr id="3074" name="Picture 2" descr="C:\Users\Александра\OneDrive\Изображения\Пленка\WP_20170130_09_36_48_Pro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2575" y="4293096"/>
            <a:ext cx="4114800" cy="2311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Александра\OneDrive\Изображения\Пленка\WP_20170130_09_45_11_Pro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757"/>
          <a:stretch/>
        </p:blipFill>
        <p:spPr bwMode="auto">
          <a:xfrm>
            <a:off x="3679838" y="1518351"/>
            <a:ext cx="1900274" cy="24777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Александра\OneDrive\Изображения\Пленка\WP_20170130_09_35_43_Pro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618"/>
          <a:stretch/>
        </p:blipFill>
        <p:spPr bwMode="auto">
          <a:xfrm>
            <a:off x="6078509" y="1501567"/>
            <a:ext cx="2336262" cy="25113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C:\Users\Александра\OneDrive\Изображения\Пленка\WP_20170130_09_33_46_Pro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714" b="18220"/>
          <a:stretch/>
        </p:blipFill>
        <p:spPr bwMode="auto">
          <a:xfrm>
            <a:off x="543072" y="1484784"/>
            <a:ext cx="2709426" cy="25113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913985"/>
            <a:ext cx="2748139" cy="2748139"/>
          </a:xfrm>
          <a:prstGeom prst="rect">
            <a:avLst/>
          </a:prstGeom>
        </p:spPr>
      </p:pic>
      <p:pic>
        <p:nvPicPr>
          <p:cNvPr id="8" name="Picture 8" descr="http://images.easyfreeclipart.com/0/clipart-flowers-and-butterflies-border-panda-free-574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7513" y="648588"/>
            <a:ext cx="939954" cy="869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6" descr="http://gifok.net/images/2015/10/10/Butterflies_B_005.md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662501">
            <a:off x="3012946" y="748070"/>
            <a:ext cx="853747" cy="8383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611147" y="4293096"/>
            <a:ext cx="2331399" cy="2313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2800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/>
          </a:bodyPr>
          <a:lstStyle/>
          <a:p>
            <a:r>
              <a:rPr lang="ru-RU" sz="3600" b="1" i="1" dirty="0" smtClean="0"/>
              <a:t>Рефлексивный этап проекта</a:t>
            </a:r>
            <a:endParaRPr lang="ru-RU" sz="3600" b="1" i="1" dirty="0"/>
          </a:p>
        </p:txBody>
      </p:sp>
      <p:sp>
        <p:nvSpPr>
          <p:cNvPr id="4" name="TextBox 3"/>
          <p:cNvSpPr txBox="1"/>
          <p:nvPr/>
        </p:nvSpPr>
        <p:spPr>
          <a:xfrm>
            <a:off x="755576" y="1412776"/>
            <a:ext cx="7776864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/>
              <a:t>Поставленные задачи были решены в полном объеме, цель проекта была достигнута в ходе реализации. Полученные результаты соответствуют первоначальному замыслу. </a:t>
            </a:r>
          </a:p>
          <a:p>
            <a:pPr algn="ctr"/>
            <a:r>
              <a:rPr lang="ru-RU" sz="2400" b="1" i="1" dirty="0" smtClean="0"/>
              <a:t>Необходимо полученный продукт (</a:t>
            </a:r>
            <a:r>
              <a:rPr lang="ru-RU" sz="2400" b="1" i="1" dirty="0" err="1" smtClean="0"/>
              <a:t>сканворд</a:t>
            </a:r>
            <a:r>
              <a:rPr lang="ru-RU" sz="2400" b="1" i="1" dirty="0"/>
              <a:t> </a:t>
            </a:r>
            <a:r>
              <a:rPr lang="ru-RU" sz="2400" b="1" i="1" dirty="0" smtClean="0"/>
              <a:t>с подсказками) – преобразовать в дидактическую игру.</a:t>
            </a:r>
          </a:p>
          <a:p>
            <a:pPr algn="ctr"/>
            <a:endParaRPr lang="ru-RU" sz="2400" b="1" i="1" dirty="0"/>
          </a:p>
          <a:p>
            <a:pPr algn="ctr"/>
            <a:r>
              <a:rPr lang="ru-RU" sz="2400" b="1" i="1" dirty="0" smtClean="0"/>
              <a:t>Для обеспечения интеграции проектной деятельности, необходимо разработать проект «Птицы», природоохранного характера.</a:t>
            </a:r>
            <a:endParaRPr lang="ru-RU" sz="2400" b="1" i="1" dirty="0"/>
          </a:p>
        </p:txBody>
      </p:sp>
      <p:pic>
        <p:nvPicPr>
          <p:cNvPr id="7170" name="Picture 2" descr="http://puzzleit.ru/files/puzzles/41/40683/_original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5365039"/>
            <a:ext cx="1440160" cy="1440160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http://img-fotki.yandex.ru/get/6833/16969765.23d/0_9120b_47a56978_orig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447" y="4428935"/>
            <a:ext cx="1142257" cy="2376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11038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4536504"/>
          </a:xfrm>
        </p:spPr>
        <p:txBody>
          <a:bodyPr>
            <a:normAutofit/>
          </a:bodyPr>
          <a:lstStyle/>
          <a:p>
            <a:r>
              <a:rPr lang="ru-RU" sz="2400" b="1" dirty="0" smtClean="0"/>
              <a:t>Подбор материала к проекту – воспитатель Волосникова Александра Андреевна</a:t>
            </a:r>
            <a:br>
              <a:rPr lang="ru-RU" sz="2400" b="1" dirty="0" smtClean="0"/>
            </a:br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dirty="0" smtClean="0"/>
              <a:t>Подбор материала для проведения физкультурно-оздоровительного праздника – руководитель по физическому воспитанию – </a:t>
            </a:r>
            <a:r>
              <a:rPr lang="ru-RU" sz="2400" b="1" dirty="0" err="1" smtClean="0"/>
              <a:t>Топилина</a:t>
            </a:r>
            <a:r>
              <a:rPr lang="ru-RU" sz="2400" b="1" dirty="0" smtClean="0"/>
              <a:t> Наталья Александровна.</a:t>
            </a:r>
            <a:br>
              <a:rPr lang="ru-RU" sz="2400" b="1" dirty="0" smtClean="0"/>
            </a:br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dirty="0" smtClean="0"/>
              <a:t>Подбор материалов для проведения музыкального праздника в рамках экологического воспитания дошкольников – музыкальный руководитель </a:t>
            </a:r>
            <a:r>
              <a:rPr lang="ru-RU" sz="2400" b="1" dirty="0" err="1" smtClean="0"/>
              <a:t>Ахметчанова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Эльвара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Саттаровна</a:t>
            </a:r>
            <a:r>
              <a:rPr lang="ru-RU" sz="2400" b="1" dirty="0" smtClean="0"/>
              <a:t>.</a:t>
            </a:r>
            <a:endParaRPr lang="ru-RU" sz="2400" b="1" dirty="0"/>
          </a:p>
        </p:txBody>
      </p:sp>
      <p:pic>
        <p:nvPicPr>
          <p:cNvPr id="3" name="Picture 2" descr="http://detsad183-vrn.ru/sites/default/files/94411094_vc_cappuccetto_el40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4653136"/>
            <a:ext cx="4474140" cy="25155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34222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2636912"/>
            <a:ext cx="8229600" cy="1143000"/>
          </a:xfrm>
        </p:spPr>
        <p:txBody>
          <a:bodyPr>
            <a:normAutofit/>
          </a:bodyPr>
          <a:lstStyle/>
          <a:p>
            <a:r>
              <a:rPr lang="ru-RU" sz="6000" b="1" i="1" dirty="0" smtClean="0"/>
              <a:t>Спасибо за внимание!</a:t>
            </a:r>
            <a:endParaRPr lang="ru-RU" sz="6000" b="1" i="1" dirty="0"/>
          </a:p>
        </p:txBody>
      </p:sp>
    </p:spTree>
    <p:extLst>
      <p:ext uri="{BB962C8B-B14F-4D97-AF65-F5344CB8AC3E}">
        <p14:creationId xmlns:p14="http://schemas.microsoft.com/office/powerpoint/2010/main" val="277892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034682"/>
          </a:xfrm>
        </p:spPr>
        <p:txBody>
          <a:bodyPr>
            <a:normAutofit/>
          </a:bodyPr>
          <a:lstStyle/>
          <a:p>
            <a:r>
              <a:rPr lang="ru-RU" sz="2800" b="1" dirty="0" smtClean="0"/>
              <a:t>П</a:t>
            </a:r>
            <a:r>
              <a:rPr lang="ru-RU" sz="2800" b="1" dirty="0" smtClean="0"/>
              <a:t>роект </a:t>
            </a:r>
            <a:r>
              <a:rPr lang="ru-RU" sz="2800" b="1" dirty="0"/>
              <a:t>по экологическому воспитанию детей старшего дошкольного </a:t>
            </a:r>
            <a:r>
              <a:rPr lang="ru-RU" sz="2800" b="1" dirty="0" smtClean="0"/>
              <a:t>возраста</a:t>
            </a:r>
            <a:br>
              <a:rPr lang="ru-RU" sz="2800" b="1" dirty="0" smtClean="0"/>
            </a:br>
            <a:r>
              <a:rPr lang="ru-RU" sz="2800" dirty="0"/>
              <a:t/>
            </a:r>
            <a:br>
              <a:rPr lang="ru-RU" sz="2800" dirty="0"/>
            </a:br>
            <a:r>
              <a:rPr lang="ru-RU" sz="2800" b="1" dirty="0"/>
              <a:t>Тип проекта:</a:t>
            </a:r>
            <a:r>
              <a:rPr lang="ru-RU" sz="2800" dirty="0"/>
              <a:t> проект программно-планового характера.</a:t>
            </a:r>
            <a:br>
              <a:rPr lang="ru-RU" sz="2800" dirty="0"/>
            </a:br>
            <a:r>
              <a:rPr lang="ru-RU" sz="2800" b="1" dirty="0"/>
              <a:t>Направленность проекта:</a:t>
            </a:r>
            <a:r>
              <a:rPr lang="ru-RU" sz="2800" dirty="0"/>
              <a:t> экологическое воспитание в ДОУ.</a:t>
            </a:r>
            <a:br>
              <a:rPr lang="ru-RU" sz="2800" dirty="0"/>
            </a:br>
            <a:r>
              <a:rPr lang="ru-RU" sz="2800" b="1" dirty="0"/>
              <a:t>Этапы реализации проектной деятельности:</a:t>
            </a:r>
            <a:r>
              <a:rPr lang="ru-RU" sz="2800" dirty="0"/>
              <a:t/>
            </a:r>
            <a:br>
              <a:rPr lang="ru-RU" sz="2800" dirty="0"/>
            </a:br>
            <a:r>
              <a:rPr lang="ru-RU" sz="2800" dirty="0"/>
              <a:t>Стартовый;</a:t>
            </a:r>
            <a:br>
              <a:rPr lang="ru-RU" sz="2800" dirty="0"/>
            </a:br>
            <a:r>
              <a:rPr lang="ru-RU" sz="2800" dirty="0"/>
              <a:t>Этап реализации;</a:t>
            </a:r>
            <a:br>
              <a:rPr lang="ru-RU" sz="2800" dirty="0"/>
            </a:br>
            <a:r>
              <a:rPr lang="ru-RU" sz="2800" dirty="0" smtClean="0"/>
              <a:t>Рефлексивный.</a:t>
            </a:r>
            <a:r>
              <a:rPr lang="ru-RU" sz="2800" dirty="0"/>
              <a:t/>
            </a:r>
            <a:br>
              <a:rPr lang="ru-RU" sz="2800" dirty="0"/>
            </a:br>
            <a:endParaRPr lang="ru-RU" sz="2800" dirty="0"/>
          </a:p>
        </p:txBody>
      </p:sp>
      <p:pic>
        <p:nvPicPr>
          <p:cNvPr id="3" name="Picture 4" descr="http://png-images.ru/wp-content/uploads/2014/11/fir_tree_PNG3697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4557664"/>
            <a:ext cx="1864790" cy="19323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22281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22714"/>
          </a:xfrm>
        </p:spPr>
        <p:txBody>
          <a:bodyPr>
            <a:normAutofit fontScale="90000"/>
          </a:bodyPr>
          <a:lstStyle/>
          <a:p>
            <a:r>
              <a:rPr lang="ru-RU" sz="2700" b="1" u="sng" dirty="0"/>
              <a:t>Тема</a:t>
            </a:r>
            <a:r>
              <a:rPr lang="ru-RU" sz="2700" b="1" dirty="0"/>
              <a:t>: «Путешествие Волчонка»</a:t>
            </a:r>
            <a:r>
              <a:rPr lang="ru-RU" sz="2700" dirty="0"/>
              <a:t/>
            </a:r>
            <a:br>
              <a:rPr lang="ru-RU" sz="2700" dirty="0"/>
            </a:br>
            <a:r>
              <a:rPr lang="ru-RU" sz="2700" b="1" u="sng" dirty="0"/>
              <a:t>Цель</a:t>
            </a:r>
            <a:r>
              <a:rPr lang="ru-RU" sz="2700" dirty="0"/>
              <a:t>: Формировать у дошкольников элементарные представления о жизни деревьев, их взаимосвязях в природе.</a:t>
            </a:r>
            <a:br>
              <a:rPr lang="ru-RU" sz="2700" dirty="0"/>
            </a:br>
            <a:r>
              <a:rPr lang="ru-RU" sz="2700" b="1" u="sng" dirty="0"/>
              <a:t>Задачи:</a:t>
            </a:r>
            <a:r>
              <a:rPr lang="ru-RU" sz="2700" b="1" dirty="0"/>
              <a:t> </a:t>
            </a:r>
            <a:r>
              <a:rPr lang="ru-RU" sz="2700" dirty="0"/>
              <a:t/>
            </a:r>
            <a:br>
              <a:rPr lang="ru-RU" sz="2700" dirty="0"/>
            </a:br>
            <a:r>
              <a:rPr lang="ru-RU" sz="2700" dirty="0"/>
              <a:t>Расширять у детей представления о деревьях, о значении их в жизни человека, животных и птиц.</a:t>
            </a:r>
            <a:br>
              <a:rPr lang="ru-RU" sz="2700" dirty="0"/>
            </a:br>
            <a:r>
              <a:rPr lang="ru-RU" sz="2700" dirty="0"/>
              <a:t>Обогащать словарный запас.</a:t>
            </a:r>
            <a:br>
              <a:rPr lang="ru-RU" sz="2700" dirty="0"/>
            </a:br>
            <a:r>
              <a:rPr lang="ru-RU" sz="2700" dirty="0"/>
              <a:t>Развивать внимание, память, логическое мышление: учить сравнивать, анализировать, устанавливать простейшие причинно-следственные связи, делать обобщения.</a:t>
            </a:r>
            <a:br>
              <a:rPr lang="ru-RU" sz="2700" dirty="0"/>
            </a:br>
            <a:r>
              <a:rPr lang="ru-RU" sz="2700" b="1" u="sng" dirty="0"/>
              <a:t>Участники: </a:t>
            </a:r>
            <a:r>
              <a:rPr lang="ru-RU" sz="2700" dirty="0"/>
              <a:t>дети старшего дошкольного возраста, воспитатели, музыкальный руководитель, инструктор по физической культуре родители воспитанников.</a:t>
            </a:r>
            <a:br>
              <a:rPr lang="ru-RU" sz="2700" dirty="0"/>
            </a:br>
            <a:r>
              <a:rPr lang="ru-RU" sz="2700" b="1" u="sng" dirty="0"/>
              <a:t>Продолжительность</a:t>
            </a:r>
            <a:r>
              <a:rPr lang="ru-RU" sz="2700" b="1" dirty="0"/>
              <a:t>: </a:t>
            </a:r>
            <a:r>
              <a:rPr lang="ru-RU" sz="2700" dirty="0"/>
              <a:t>2 недели.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62425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8229600" cy="6192688"/>
          </a:xfrm>
        </p:spPr>
        <p:txBody>
          <a:bodyPr>
            <a:normAutofit fontScale="90000"/>
          </a:bodyPr>
          <a:lstStyle/>
          <a:p>
            <a:r>
              <a:rPr lang="ru-RU" sz="3100" b="1" i="1" dirty="0" smtClean="0"/>
              <a:t>Этап реализации проекта</a:t>
            </a:r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2400" b="1" dirty="0" smtClean="0"/>
              <a:t>Театрализованное представление «Знакомство с Волчком»;</a:t>
            </a:r>
            <a:br>
              <a:rPr lang="ru-RU" sz="2400" b="1" dirty="0" smtClean="0"/>
            </a:br>
            <a:r>
              <a:rPr lang="ru-RU" sz="2400" b="1" dirty="0" smtClean="0"/>
              <a:t>Создание Мини-музея «Изделия из дерева»;</a:t>
            </a:r>
            <a:br>
              <a:rPr lang="ru-RU" sz="2400" b="1" dirty="0" smtClean="0"/>
            </a:br>
            <a:r>
              <a:rPr lang="ru-RU" sz="2400" b="1" dirty="0" smtClean="0"/>
              <a:t>Физкультурно-оздоровительный праздник «Береги природу»;</a:t>
            </a:r>
            <a:br>
              <a:rPr lang="ru-RU" sz="2400" b="1" dirty="0" smtClean="0"/>
            </a:br>
            <a:r>
              <a:rPr lang="ru-RU" sz="2400" b="1" dirty="0" smtClean="0"/>
              <a:t>Музыкальный праздник «Как беречь нашу землю»;</a:t>
            </a:r>
            <a:br>
              <a:rPr lang="ru-RU" sz="2400" b="1" dirty="0" smtClean="0"/>
            </a:br>
            <a:r>
              <a:rPr lang="ru-RU" sz="2400" b="1" dirty="0" smtClean="0"/>
              <a:t>Серия художественно-эстетических занятий (Рисование – «Чудо - дерево», Дидактическая игра «С какой ветки детки», Аппликация – «Свиристель»);</a:t>
            </a:r>
            <a:br>
              <a:rPr lang="ru-RU" sz="2400" b="1" dirty="0" smtClean="0"/>
            </a:br>
            <a:r>
              <a:rPr lang="ru-RU" sz="2400" b="1" dirty="0" smtClean="0"/>
              <a:t>Опытно-экспериментальное занятие «Тонет – не тонет»;</a:t>
            </a:r>
            <a:br>
              <a:rPr lang="ru-RU" sz="2400" b="1" dirty="0" smtClean="0"/>
            </a:br>
            <a:r>
              <a:rPr lang="ru-RU" sz="2400" b="1" dirty="0" smtClean="0"/>
              <a:t>Экскурсия по территории ДОУ «В поисках Ели»;</a:t>
            </a:r>
            <a:br>
              <a:rPr lang="ru-RU" sz="2400" b="1" dirty="0" smtClean="0"/>
            </a:br>
            <a:r>
              <a:rPr lang="ru-RU" sz="2400" b="1" dirty="0" smtClean="0"/>
              <a:t>Развитие речи – стихи по </a:t>
            </a:r>
            <a:r>
              <a:rPr lang="ru-RU" sz="2400" b="1" dirty="0" err="1" smtClean="0"/>
              <a:t>мнемотаблице</a:t>
            </a:r>
            <a:r>
              <a:rPr lang="ru-RU" sz="2400" b="1" dirty="0" smtClean="0"/>
              <a:t>;</a:t>
            </a:r>
            <a:br>
              <a:rPr lang="ru-RU" sz="2400" b="1" dirty="0" smtClean="0"/>
            </a:br>
            <a:r>
              <a:rPr lang="ru-RU" sz="2400" b="1" dirty="0" smtClean="0"/>
              <a:t>Просмотр мультипликационного фильма «Сказка старого дуба»;</a:t>
            </a:r>
            <a:br>
              <a:rPr lang="ru-RU" sz="2400" b="1" dirty="0" smtClean="0"/>
            </a:br>
            <a:r>
              <a:rPr lang="ru-RU" sz="2400" b="1" dirty="0" smtClean="0"/>
              <a:t> Интерактивная игра «Приключения Волчонка».</a:t>
            </a:r>
            <a:br>
              <a:rPr lang="ru-RU" sz="2400" b="1" dirty="0" smtClean="0"/>
            </a:br>
            <a:r>
              <a:rPr lang="ru-RU" sz="2400" b="1" dirty="0"/>
              <a:t/>
            </a:r>
            <a:br>
              <a:rPr lang="ru-RU" sz="2400" b="1" dirty="0"/>
            </a:br>
            <a:r>
              <a:rPr lang="ru-RU" sz="2400" b="1" dirty="0" smtClean="0"/>
              <a:t>Было подобрано методическое обеспечение по всем видам детской деятельности; организована предметно-пространственная среда по теме проекта.</a:t>
            </a:r>
            <a:r>
              <a:rPr lang="ru-RU" sz="2000" b="1" dirty="0" smtClean="0"/>
              <a:t/>
            </a:r>
            <a:br>
              <a:rPr lang="ru-RU" sz="2000" b="1" dirty="0" smtClean="0"/>
            </a:b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2473269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/>
              <a:t>Предметно-пространственная среда</a:t>
            </a:r>
            <a:endParaRPr lang="ru-RU" sz="2800" b="1" dirty="0"/>
          </a:p>
        </p:txBody>
      </p:sp>
      <p:pic>
        <p:nvPicPr>
          <p:cNvPr id="9218" name="Picture 2" descr="C:\Users\Александра\Desktop\мои документы\УРГПУ\проект\фото детей\P102008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1" y="1340768"/>
            <a:ext cx="2631495" cy="19736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9" name="Picture 3" descr="C:\Users\Александра\Desktop\мои документы\УРГПУ\проект\фото детей\P102008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1349329"/>
            <a:ext cx="2535285" cy="1901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1" name="Picture 5" descr="C:\Users\Александра\Desktop\мои документы\УРГПУ\проект\фото детей\P102008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1342581"/>
            <a:ext cx="2544283" cy="19082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2" name="Picture 6" descr="C:\Users\Александра\Desktop\мои документы\УРГПУ\проект\фото детей\P102009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3921995"/>
            <a:ext cx="2613067" cy="1959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3" name="Picture 7" descr="C:\Users\Александра\Desktop\мои документы\УРГПУ\проект\фото детей\P1020097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1" y="3921995"/>
            <a:ext cx="2703048" cy="20272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C:\Users\Александра\Desktop\мои документы\УРГПУ\проект\фото детей\P1020088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3277356" y="3790271"/>
            <a:ext cx="2964331" cy="2223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09425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3695357" cy="922114"/>
          </a:xfrm>
        </p:spPr>
        <p:txBody>
          <a:bodyPr>
            <a:normAutofit fontScale="90000"/>
          </a:bodyPr>
          <a:lstStyle/>
          <a:p>
            <a:r>
              <a:rPr lang="ru-RU" sz="2800" b="1" dirty="0"/>
              <a:t/>
            </a:r>
            <a:br>
              <a:rPr lang="ru-RU" sz="2800" b="1" dirty="0"/>
            </a:br>
            <a:r>
              <a:rPr lang="ru-RU" sz="2000" b="1" dirty="0"/>
              <a:t>Создание Мини-музея «Изделия из дерева</a:t>
            </a:r>
            <a:r>
              <a:rPr lang="ru-RU" sz="2000" b="1" dirty="0" smtClean="0"/>
              <a:t>»</a:t>
            </a:r>
            <a:r>
              <a:rPr lang="ru-RU" sz="2800" dirty="0"/>
              <a:t/>
            </a:r>
            <a:br>
              <a:rPr lang="ru-RU" sz="2800" dirty="0"/>
            </a:br>
            <a:r>
              <a:rPr lang="ru-RU" sz="2800" dirty="0"/>
              <a:t/>
            </a:r>
            <a:br>
              <a:rPr lang="ru-RU" sz="2800" dirty="0"/>
            </a:br>
            <a:endParaRPr lang="ru-RU" sz="2800" dirty="0"/>
          </a:p>
        </p:txBody>
      </p:sp>
      <p:pic>
        <p:nvPicPr>
          <p:cNvPr id="7170" name="Picture 2" descr="C:\Users\Александра\OneDrive\Изображения\Пленка\WP_20170126_14_41_27_Pro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223"/>
          <a:stretch/>
        </p:blipFill>
        <p:spPr bwMode="auto">
          <a:xfrm>
            <a:off x="395536" y="908720"/>
            <a:ext cx="3468989" cy="53590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4788023" y="260648"/>
            <a:ext cx="3695357" cy="92211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800" b="1" dirty="0" smtClean="0"/>
              <a:t>Создание макета </a:t>
            </a:r>
          </a:p>
          <a:p>
            <a:r>
              <a:rPr lang="ru-RU" sz="1800" b="1" dirty="0" smtClean="0"/>
              <a:t>«Времена года на дереве»</a:t>
            </a:r>
            <a:r>
              <a:rPr lang="ru-RU" sz="1800" dirty="0" smtClean="0"/>
              <a:t/>
            </a:r>
            <a:br>
              <a:rPr lang="ru-RU" sz="1800" dirty="0" smtClean="0"/>
            </a:br>
            <a:endParaRPr lang="ru-RU" sz="1800" dirty="0"/>
          </a:p>
        </p:txBody>
      </p:sp>
      <p:pic>
        <p:nvPicPr>
          <p:cNvPr id="1026" name="Picture 2" descr="C:\Users\Александра\OneDrive\Изображения\Пленка\WP_20170130_08_15_45_Pro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951023"/>
            <a:ext cx="4708396" cy="2644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Users\Александра\OneDrive\Изображения\Пленка\WP_20170130_09_51_40_Pro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68" t="36191" r="-6126" b="11514"/>
          <a:stretch/>
        </p:blipFill>
        <p:spPr bwMode="auto">
          <a:xfrm>
            <a:off x="5015521" y="3789040"/>
            <a:ext cx="3240360" cy="28354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39257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Александра\OneDrive\Изображения\Пленка\WP_20170130_09_53_05_Pro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548470"/>
            <a:ext cx="3528392" cy="60246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Александра\OneDrive\Изображения\Пленка\WP_20170131_10_50_58_Pro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548469"/>
            <a:ext cx="3411372" cy="6024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-fotki.yandex.ru/get/9830/65387414.384/0_ea40f_67cf0832_S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0259" y="260648"/>
            <a:ext cx="1428750" cy="13430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-fotki.yandex.ru/get/9830/65387414.384/0_ea40f_67cf0832_S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3672" y="0"/>
            <a:ext cx="1124126" cy="10566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cstor.nn2.ru/userfiles/data/ufiles/1/36/78/3367890.pticka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5085638"/>
            <a:ext cx="1454825" cy="17778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14833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b="1" dirty="0" smtClean="0"/>
              <a:t>Физкультурно-оздоровительный </a:t>
            </a:r>
            <a:r>
              <a:rPr lang="ru-RU" sz="2800" b="1" dirty="0"/>
              <a:t>праздник </a:t>
            </a:r>
            <a:r>
              <a:rPr lang="ru-RU" sz="2800" b="1" dirty="0" smtClean="0"/>
              <a:t/>
            </a:r>
            <a:br>
              <a:rPr lang="ru-RU" sz="2800" b="1" dirty="0" smtClean="0"/>
            </a:br>
            <a:r>
              <a:rPr lang="ru-RU" sz="2800" b="1" dirty="0" smtClean="0"/>
              <a:t>«</a:t>
            </a:r>
            <a:r>
              <a:rPr lang="ru-RU" sz="2800" b="1" dirty="0"/>
              <a:t>Береги природу</a:t>
            </a:r>
            <a:r>
              <a:rPr lang="ru-RU" sz="2800" b="1" dirty="0" smtClean="0"/>
              <a:t>»</a:t>
            </a:r>
            <a:r>
              <a:rPr lang="ru-RU" sz="2800" dirty="0"/>
              <a:t/>
            </a:r>
            <a:br>
              <a:rPr lang="ru-RU" sz="2800" dirty="0"/>
            </a:br>
            <a:r>
              <a:rPr lang="ru-RU" sz="2800" dirty="0"/>
              <a:t/>
            </a:r>
            <a:br>
              <a:rPr lang="ru-RU" sz="2800" dirty="0"/>
            </a:br>
            <a:endParaRPr lang="ru-RU" sz="2800" dirty="0"/>
          </a:p>
        </p:txBody>
      </p:sp>
      <p:pic>
        <p:nvPicPr>
          <p:cNvPr id="5122" name="Picture 2" descr="C:\Users\Александра\Desktop\печать\Фото\WP_20170127_11_06_36_Pro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62200" y="-8915400"/>
            <a:ext cx="4437888" cy="7900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Александра\Desktop\печать\Фото\WP_20170127_11_06_36_Pro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62200" y="-8915400"/>
            <a:ext cx="4437888" cy="7900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C:\Users\Александра\Desktop\печать\Фото\WP_20170127_11_06_36_Pro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689" b="28211"/>
          <a:stretch/>
        </p:blipFill>
        <p:spPr bwMode="auto">
          <a:xfrm>
            <a:off x="462695" y="1268761"/>
            <a:ext cx="2493401" cy="22682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5" name="Picture 5" descr="C:\Users\Александра\Desktop\печать\Фото\WP_20170127_11_05_37_Pro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3123" y="1844824"/>
            <a:ext cx="2548283" cy="4536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C:\Users\Александра\Desktop\печать\Фото\WP_20170127_11_06_52_Pro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5843"/>
          <a:stretch/>
        </p:blipFill>
        <p:spPr bwMode="auto">
          <a:xfrm>
            <a:off x="3334789" y="1844824"/>
            <a:ext cx="2696518" cy="48003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7" name="Picture 7" descr="C:\Users\Александра\Desktop\печать\Фото\WP_20170127_11_06_46_Pro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669" b="11213"/>
          <a:stretch/>
        </p:blipFill>
        <p:spPr bwMode="auto">
          <a:xfrm>
            <a:off x="480266" y="3670057"/>
            <a:ext cx="2488553" cy="24861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http://img-fotki.yandex.ru/get/5624/181450557.62/0_a3d5e_cfda6188_orig.jpg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4687" y="5416304"/>
            <a:ext cx="1479709" cy="14797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nachalo4ka.ru/wp-content/uploads/2014/08/myach-2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13768"/>
            <a:ext cx="924049" cy="9240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s://avatanplus.com/files/resources/original/5774d33e306ea155a0592af6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3575" y="154749"/>
            <a:ext cx="2030425" cy="162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s://avatanplus.com/files/resources/original/5774d33e306ea155a0592af6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976" y="-14195425"/>
            <a:ext cx="14831753" cy="1189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6" name="Picture 10" descr="https://img-fotki.yandex.ru/get/6826/134091466.1bc/0_107a6e_5f14bb86_S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6932" y="693738"/>
            <a:ext cx="1428750" cy="133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8" name="Picture 12" descr="http://www.pngall.com/wp-content/uploads/2016/06/Beach-Ball-PNG-Picture.pn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7539" y="5694133"/>
            <a:ext cx="924049" cy="9240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0" name="Picture 14" descr="http://www.clipartbest.com/cliparts/Kcj/e5L/Kcje5LLBi.pn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9429" y="991148"/>
            <a:ext cx="676142" cy="792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02408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2825</TotalTime>
  <Words>151</Words>
  <Application>Microsoft Office PowerPoint</Application>
  <PresentationFormat>Экран (4:3)</PresentationFormat>
  <Paragraphs>27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МБДОУ детский сад комбинированного вида № 144 г. Екатеринбург, Сиреневый бульвар 21а    Проект по экологическому воспитанию детей старшего дошкольного возраста «Приключение Волчонка» </vt:lpstr>
      <vt:lpstr>Подбор материала к проекту – воспитатель Волосникова Александра Андреевна  Подбор материала для проведения физкультурно-оздоровительного праздника – руководитель по физическому воспитанию – Топилина Наталья Александровна.  Подбор материалов для проведения музыкального праздника в рамках экологического воспитания дошкольников – музыкальный руководитель Ахметчанова Эльвара Саттаровна.</vt:lpstr>
      <vt:lpstr>Проект по экологическому воспитанию детей старшего дошкольного возраста  Тип проекта: проект программно-планового характера. Направленность проекта: экологическое воспитание в ДОУ. Этапы реализации проектной деятельности: Стартовый; Этап реализации; Рефлексивный. </vt:lpstr>
      <vt:lpstr>Тема: «Путешествие Волчонка» Цель: Формировать у дошкольников элементарные представления о жизни деревьев, их взаимосвязях в природе. Задачи:  Расширять у детей представления о деревьях, о значении их в жизни человека, животных и птиц. Обогащать словарный запас. Развивать внимание, память, логическое мышление: учить сравнивать, анализировать, устанавливать простейшие причинно-следственные связи, делать обобщения. Участники: дети старшего дошкольного возраста, воспитатели, музыкальный руководитель, инструктор по физической культуре родители воспитанников. Продолжительность: 2 недели. </vt:lpstr>
      <vt:lpstr>Этап реализации проекта Театрализованное представление «Знакомство с Волчком»; Создание Мини-музея «Изделия из дерева»; Физкультурно-оздоровительный праздник «Береги природу»; Музыкальный праздник «Как беречь нашу землю»; Серия художественно-эстетических занятий (Рисование – «Чудо - дерево», Дидактическая игра «С какой ветки детки», Аппликация – «Свиристель»); Опытно-экспериментальное занятие «Тонет – не тонет»; Экскурсия по территории ДОУ «В поисках Ели»; Развитие речи – стихи по мнемотаблице; Просмотр мультипликационного фильма «Сказка старого дуба»;  Интерактивная игра «Приключения Волчонка».  Было подобрано методическое обеспечение по всем видам детской деятельности; организована предметно-пространственная среда по теме проекта. </vt:lpstr>
      <vt:lpstr>Предметно-пространственная среда</vt:lpstr>
      <vt:lpstr> Создание Мини-музея «Изделия из дерева»  </vt:lpstr>
      <vt:lpstr>Презентация PowerPoint</vt:lpstr>
      <vt:lpstr> Физкультурно-оздоровительный праздник  «Береги природу»  </vt:lpstr>
      <vt:lpstr>Презентация PowerPoint</vt:lpstr>
      <vt:lpstr>Музыкальный праздник «Как беречь нашу землю» </vt:lpstr>
      <vt:lpstr>Презентация PowerPoint</vt:lpstr>
      <vt:lpstr>  Серия художественно-эстетических занятий  (Рисование – «Чудо - дерево», Аппликация – «Свиристель», дидактическая игра «С какой ветки детки»)  </vt:lpstr>
      <vt:lpstr>Опытно-экспериментальное занятие  «Тонет – не тонет»</vt:lpstr>
      <vt:lpstr>Экскурсия по территории ДОУ «В поисках Ели» </vt:lpstr>
      <vt:lpstr> Развитие речи – стихи по мнемотаблице </vt:lpstr>
      <vt:lpstr> Просмотр мультипликационного фильма  «Сказка старого дуба» </vt:lpstr>
      <vt:lpstr>Интерактивная игра «Приключения Волчонка»</vt:lpstr>
      <vt:lpstr>Рефлексивный этап проекта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МБДОУ детский сад комбинированного вида № 144 г. Екатеринбург, Сиреневый бульвар 21а    Реализация проекта по экологическому воспитанию детей старшего дошкольного возраста «Приключение Волчонка»</dc:title>
  <dc:creator>Александра Волосникова</dc:creator>
  <cp:lastModifiedBy>Александра</cp:lastModifiedBy>
  <cp:revision>32</cp:revision>
  <dcterms:created xsi:type="dcterms:W3CDTF">2017-01-28T11:45:51Z</dcterms:created>
  <dcterms:modified xsi:type="dcterms:W3CDTF">2017-02-12T17:04:08Z</dcterms:modified>
</cp:coreProperties>
</file>