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4" r:id="rId2"/>
    <p:sldId id="263" r:id="rId3"/>
    <p:sldId id="261" r:id="rId4"/>
    <p:sldId id="264" r:id="rId5"/>
    <p:sldId id="259" r:id="rId6"/>
    <p:sldId id="262" r:id="rId7"/>
    <p:sldId id="258" r:id="rId8"/>
    <p:sldId id="265" r:id="rId9"/>
    <p:sldId id="260" r:id="rId10"/>
    <p:sldId id="267" r:id="rId11"/>
    <p:sldId id="271" r:id="rId12"/>
    <p:sldId id="272" r:id="rId13"/>
    <p:sldId id="269" r:id="rId14"/>
    <p:sldId id="273" r:id="rId15"/>
    <p:sldId id="270" r:id="rId16"/>
    <p:sldId id="266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7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5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FF04A-AF39-4601-BE8E-61692C90284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0A7D8-3B65-49E6-81C9-6C0778478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350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F8D60-118D-4AE2-BA95-4F9DBFE965DA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DA721-FEFF-4541-9C5C-66B423D4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485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3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34B-96AC-46E2-91DE-BA160B8E7AF4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C755-4ABC-46BD-88BD-1D2A2F5CE9C6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57D3-BF41-4EBB-A6ED-EA96D3E3EA6C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E72E-14F2-4BB4-84C9-33A518F13AE1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12E3-9E6E-4B99-B396-256FF1C2327A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0C73-3AB8-446C-9F64-FDAE28B86C47}" type="datetime1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9F5A-26A8-49E7-835D-D9215B5CD5B5}" type="datetime1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15BA-F829-46A2-9BDA-A686BFBCBDAD}" type="datetime1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3AE5-EE00-4C4C-B965-BA6916235E86}" type="datetime1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ED75-8BBE-4E3D-9DBA-BCFD5538599E}" type="datetime1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93F2-01DF-4D77-AE12-0FD9F4D16DB3}" type="datetime1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6149-E419-4B4D-B309-AB36445732BA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6.jp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290" y="259349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Ф </a:t>
            </a:r>
            <a:r>
              <a:rPr lang="ru-RU" b="1" dirty="0" smtClean="0">
                <a:latin typeface="Bookman Old Style" panose="02050604050505020204" pitchFamily="18" charset="0"/>
              </a:rPr>
              <a:t>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83961" y="1124743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30387" y="1124743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62926" y="1124744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62926" y="1124744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971599" y="1299576"/>
            <a:ext cx="6056659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971598" y="2751930"/>
            <a:ext cx="6048673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971598" y="4392607"/>
            <a:ext cx="6102247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971598" y="5923376"/>
            <a:ext cx="604867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034245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Ф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1104" y="2507306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Ф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1104" y="4147983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Ф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1104" y="5678752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Ф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2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403" y="259349"/>
            <a:ext cx="30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Ф в начале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897774"/>
            <a:ext cx="8253736" cy="1086427"/>
            <a:chOff x="539552" y="797554"/>
            <a:chExt cx="8253736" cy="1086427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489" b="92939" l="28293" r="73293">
                          <a14:foregroundMark x1="40976" y1="15458" x2="56098" y2="10687"/>
                          <a14:foregroundMark x1="39390" y1="21947" x2="29268" y2="84160"/>
                          <a14:foregroundMark x1="47561" y1="18893" x2="40000" y2="91603"/>
                          <a14:foregroundMark x1="49390" y1="20229" x2="52073" y2="90458"/>
                          <a14:foregroundMark x1="52317" y1="18130" x2="60854" y2="85115"/>
                          <a14:foregroundMark x1="57195" y1="18321" x2="68293" y2="81489"/>
                          <a14:foregroundMark x1="58902" y1="18321" x2="71098" y2="77099"/>
                          <a14:foregroundMark x1="59512" y1="17748" x2="63780" y2="38931"/>
                          <a14:foregroundMark x1="43415" y1="11069" x2="52073" y2="9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59" t="5149" r="25702" b="7051"/>
            <a:stretch/>
          </p:blipFill>
          <p:spPr>
            <a:xfrm>
              <a:off x="7884368" y="797554"/>
              <a:ext cx="908920" cy="1086427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188759"/>
            <a:ext cx="8253736" cy="908920"/>
            <a:chOff x="539552" y="886307"/>
            <a:chExt cx="8253736" cy="908920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886307"/>
              <a:ext cx="908920" cy="90892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190746"/>
            <a:ext cx="8206686" cy="1086427"/>
            <a:chOff x="539552" y="797554"/>
            <a:chExt cx="8206686" cy="1086427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418" y="797554"/>
              <a:ext cx="814820" cy="108642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365104"/>
            <a:ext cx="8219417" cy="1086427"/>
            <a:chOff x="539552" y="797554"/>
            <a:chExt cx="8219417" cy="1086427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686" y="797554"/>
              <a:ext cx="840283" cy="1086427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17232"/>
            <a:ext cx="8352928" cy="1086427"/>
            <a:chOff x="539552" y="797554"/>
            <a:chExt cx="8239742" cy="1086427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387" y="797554"/>
              <a:ext cx="788907" cy="1086427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11253" y="625226"/>
            <a:ext cx="5501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фа-фа-фа-фата, …..фасоль, …..фазан, …..</a:t>
            </a:r>
            <a:r>
              <a:rPr lang="ru-RU" sz="1200" dirty="0" err="1" smtClean="0">
                <a:latin typeface="Bookman Old Style" panose="02050604050505020204" pitchFamily="18" charset="0"/>
              </a:rPr>
              <a:t>Фо</a:t>
            </a:r>
            <a:r>
              <a:rPr lang="ru-RU" sz="1200" dirty="0" smtClean="0">
                <a:latin typeface="Bookman Old Style" panose="02050604050505020204" pitchFamily="18" charset="0"/>
              </a:rPr>
              <a:t>(а)</a:t>
            </a:r>
            <a:r>
              <a:rPr lang="ru-RU" sz="1200" dirty="0" err="1" smtClean="0">
                <a:latin typeface="Bookman Old Style" panose="02050604050505020204" pitchFamily="18" charset="0"/>
              </a:rPr>
              <a:t>ма</a:t>
            </a:r>
            <a:r>
              <a:rPr lang="ru-RU" sz="1200" dirty="0" smtClean="0">
                <a:latin typeface="Bookman Old Style" panose="02050604050505020204" pitchFamily="18" charset="0"/>
              </a:rPr>
              <a:t>, …..факел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5070" y="259349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Фь</a:t>
            </a:r>
            <a:r>
              <a:rPr lang="ru-RU" b="1" dirty="0" smtClean="0">
                <a:latin typeface="Bookman Old Style" panose="02050604050505020204" pitchFamily="18" charset="0"/>
              </a:rPr>
              <a:t> в начале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897774"/>
            <a:ext cx="8219180" cy="1086427"/>
            <a:chOff x="539552" y="797554"/>
            <a:chExt cx="8219180" cy="1086427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924" y="797554"/>
              <a:ext cx="839808" cy="1086427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188759"/>
            <a:ext cx="8253736" cy="908920"/>
            <a:chOff x="539552" y="886307"/>
            <a:chExt cx="8253736" cy="908920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886307"/>
              <a:ext cx="908920" cy="90892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235090"/>
            <a:ext cx="8206686" cy="997738"/>
            <a:chOff x="539552" y="841898"/>
            <a:chExt cx="8206686" cy="997738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418" y="841898"/>
              <a:ext cx="814820" cy="997738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49460"/>
            <a:ext cx="8219417" cy="917715"/>
            <a:chOff x="539552" y="881910"/>
            <a:chExt cx="8219417" cy="917715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686" y="881910"/>
              <a:ext cx="840283" cy="91771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43439"/>
            <a:ext cx="8352928" cy="1034012"/>
            <a:chOff x="539552" y="823761"/>
            <a:chExt cx="8239742" cy="1034012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387" y="823761"/>
              <a:ext cx="788907" cy="1034012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49036" y="620775"/>
            <a:ext cx="4443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smtClean="0">
                <a:latin typeface="Bookman Old Style" panose="02050604050505020204" pitchFamily="18" charset="0"/>
              </a:rPr>
              <a:t>фи-фи-фи-Фима</a:t>
            </a:r>
            <a:r>
              <a:rPr lang="ru-RU" sz="1200" dirty="0" smtClean="0">
                <a:latin typeface="Bookman Old Style" panose="02050604050505020204" pitchFamily="18" charset="0"/>
              </a:rPr>
              <a:t>, финик, фикус, филин, Филат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5070" y="259349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Фь</a:t>
            </a:r>
            <a:r>
              <a:rPr lang="ru-RU" b="1" dirty="0" smtClean="0">
                <a:latin typeface="Bookman Old Style" panose="02050604050505020204" pitchFamily="18" charset="0"/>
              </a:rPr>
              <a:t> в начале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898081"/>
            <a:ext cx="8219180" cy="1085812"/>
            <a:chOff x="539552" y="797861"/>
            <a:chExt cx="8219180" cy="1085812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924" y="797861"/>
              <a:ext cx="839808" cy="108581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188759"/>
            <a:ext cx="8152845" cy="908920"/>
            <a:chOff x="539552" y="886307"/>
            <a:chExt cx="8152845" cy="908920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258" y="886307"/>
              <a:ext cx="707139" cy="90892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206686" cy="864096"/>
            <a:chOff x="539552" y="908720"/>
            <a:chExt cx="8206686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418" y="1006608"/>
              <a:ext cx="814820" cy="66831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219417" cy="864096"/>
            <a:chOff x="539552" y="908720"/>
            <a:chExt cx="8219417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686" y="1037332"/>
              <a:ext cx="840283" cy="606871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43439"/>
            <a:ext cx="8352701" cy="1034012"/>
            <a:chOff x="539552" y="823761"/>
            <a:chExt cx="8239518" cy="1034012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610" y="823761"/>
              <a:ext cx="788460" cy="1034012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528656" y="628681"/>
            <a:ext cx="3871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err="1" smtClean="0">
                <a:latin typeface="Bookman Old Style" panose="02050604050505020204" pitchFamily="18" charset="0"/>
              </a:rPr>
              <a:t>фе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фе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фе</a:t>
            </a:r>
            <a:r>
              <a:rPr lang="ru-RU" sz="1200" dirty="0" smtClean="0">
                <a:latin typeface="Bookman Old Style" panose="02050604050505020204" pitchFamily="18" charset="0"/>
              </a:rPr>
              <a:t>-Федя</a:t>
            </a:r>
            <a:r>
              <a:rPr lang="ru-RU" sz="1200" dirty="0" smtClean="0">
                <a:latin typeface="Bookman Old Style" panose="02050604050505020204" pitchFamily="18" charset="0"/>
              </a:rPr>
              <a:t>, фея, фен, ферма, Феня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3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707" y="259349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Ф в середине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986527"/>
            <a:ext cx="8157713" cy="908920"/>
            <a:chOff x="539552" y="886307"/>
            <a:chExt cx="8157713" cy="908920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391" y="886307"/>
              <a:ext cx="716874" cy="90892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02281"/>
            <a:ext cx="8140121" cy="881875"/>
            <a:chOff x="539552" y="899829"/>
            <a:chExt cx="8140121" cy="881875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983" y="899829"/>
              <a:ext cx="681690" cy="88187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206686" cy="864096"/>
            <a:chOff x="539552" y="908720"/>
            <a:chExt cx="8206686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418" y="1009237"/>
              <a:ext cx="814820" cy="663059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140275" cy="864096"/>
            <a:chOff x="539552" y="908720"/>
            <a:chExt cx="8140275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827" y="957142"/>
              <a:ext cx="682000" cy="7672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628398"/>
            <a:ext cx="8352928" cy="864096"/>
            <a:chOff x="539552" y="908720"/>
            <a:chExt cx="8239742" cy="864096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387" y="954580"/>
              <a:ext cx="788907" cy="772373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572609" y="628681"/>
            <a:ext cx="3738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сарафан, Софа, арфа, телефон, рифы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6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6374" y="259349"/>
            <a:ext cx="346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Фь</a:t>
            </a:r>
            <a:r>
              <a:rPr lang="ru-RU" b="1" dirty="0" smtClean="0">
                <a:latin typeface="Bookman Old Style" panose="02050604050505020204" pitchFamily="18" charset="0"/>
              </a:rPr>
              <a:t> в середине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1008940"/>
            <a:ext cx="8157713" cy="864096"/>
            <a:chOff x="539552" y="908720"/>
            <a:chExt cx="8157713" cy="864096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391" y="1103302"/>
              <a:ext cx="716874" cy="47492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02281"/>
            <a:ext cx="8132734" cy="881875"/>
            <a:chOff x="539552" y="899829"/>
            <a:chExt cx="8132734" cy="881875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369" y="899829"/>
              <a:ext cx="666917" cy="88187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090091" cy="864096"/>
            <a:chOff x="539552" y="908720"/>
            <a:chExt cx="8090091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013" y="1009237"/>
              <a:ext cx="581630" cy="663059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086993" cy="864096"/>
            <a:chOff x="539552" y="908720"/>
            <a:chExt cx="8086993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1108" y="957142"/>
              <a:ext cx="575437" cy="7672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32793"/>
            <a:ext cx="8397632" cy="959701"/>
            <a:chOff x="539552" y="813115"/>
            <a:chExt cx="8283840" cy="959701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2" r="11695"/>
            <a:stretch/>
          </p:blipFill>
          <p:spPr>
            <a:xfrm>
              <a:off x="7708113" y="813115"/>
              <a:ext cx="1115279" cy="90706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11253" y="628681"/>
            <a:ext cx="4171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пуфик, графин, шарфик, портфель, шофёр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495" y="259349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Ф в конце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986527"/>
            <a:ext cx="8140121" cy="908920"/>
            <a:chOff x="539552" y="886307"/>
            <a:chExt cx="8140121" cy="908920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983" y="886307"/>
              <a:ext cx="681690" cy="90892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11172"/>
            <a:ext cx="8140121" cy="864096"/>
            <a:chOff x="539552" y="908720"/>
            <a:chExt cx="8140121" cy="864096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983" y="952204"/>
              <a:ext cx="681690" cy="77712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083922" cy="864096"/>
            <a:chOff x="539552" y="908720"/>
            <a:chExt cx="8083922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181" y="933357"/>
              <a:ext cx="569293" cy="81482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130451" cy="864096"/>
            <a:chOff x="539552" y="908720"/>
            <a:chExt cx="8130451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651" y="957142"/>
              <a:ext cx="662352" cy="7672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628398"/>
            <a:ext cx="8297196" cy="864096"/>
            <a:chOff x="539552" y="908720"/>
            <a:chExt cx="8184765" cy="864096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364" y="940895"/>
              <a:ext cx="678953" cy="799744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560921" y="628681"/>
            <a:ext cx="3679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лев(ф), шарф, шкаф, удав(ф), жираф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1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327" y="259349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err="1" smtClean="0">
                <a:latin typeface="Bookman Old Style" panose="02050604050505020204" pitchFamily="18" charset="0"/>
              </a:rPr>
              <a:t>в</a:t>
            </a:r>
            <a:r>
              <a:rPr lang="ru-RU" b="1" dirty="0" smtClean="0">
                <a:latin typeface="Bookman Old Style" panose="02050604050505020204" pitchFamily="18" charset="0"/>
              </a:rPr>
              <a:t>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83961" y="1124743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30387" y="1124743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62926" y="1124744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62926" y="1124744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971599" y="1299576"/>
            <a:ext cx="6056659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971598" y="2751930"/>
            <a:ext cx="6048673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971598" y="4392607"/>
            <a:ext cx="6102247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971598" y="5923376"/>
            <a:ext cx="604867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034245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В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1104" y="2507306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В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1104" y="4147983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В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1104" y="5678752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В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9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327" y="259349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err="1">
                <a:latin typeface="Bookman Old Style" panose="02050604050505020204" pitchFamily="18" charset="0"/>
              </a:rPr>
              <a:t>в</a:t>
            </a:r>
            <a:r>
              <a:rPr lang="ru-RU" b="1" dirty="0" smtClean="0">
                <a:latin typeface="Bookman Old Style" panose="02050604050505020204" pitchFamily="18" charset="0"/>
              </a:rPr>
              <a:t>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06821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06821" y="1124744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06821" y="1124744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06821" y="112474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flipH="1">
            <a:off x="539552" y="12995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683568" y="2751930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737142" y="4392607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683568" y="59233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7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3601" y="259349"/>
            <a:ext cx="214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83961" y="1124743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30387" y="1124743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62926" y="1124744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62926" y="1124744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971599" y="1299576"/>
            <a:ext cx="6056659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971598" y="2751930"/>
            <a:ext cx="6048673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971598" y="4392607"/>
            <a:ext cx="6102247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971598" y="5923376"/>
            <a:ext cx="604867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034245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А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1104" y="2507306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О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1104" y="4147983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У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1104" y="5678752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Ы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6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327" y="259349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err="1" smtClean="0">
                <a:latin typeface="Bookman Old Style" panose="02050604050505020204" pitchFamily="18" charset="0"/>
              </a:rPr>
              <a:t>в</a:t>
            </a:r>
            <a:r>
              <a:rPr lang="ru-RU" b="1" dirty="0" smtClean="0">
                <a:latin typeface="Bookman Old Style" panose="02050604050505020204" pitchFamily="18" charset="0"/>
              </a:rPr>
              <a:t>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06821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06821" y="1124744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06821" y="1124744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06821" y="112474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flipH="1">
            <a:off x="539552" y="12995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683568" y="2751930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737142" y="4392607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683568" y="59233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4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289" y="259349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Ф 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319" y="112474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2319" y="1124744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52319" y="1124744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flipH="1">
            <a:off x="539552" y="12995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683568" y="2751930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737142" y="4392607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683568" y="59233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2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327" y="259349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err="1">
                <a:latin typeface="Bookman Old Style" panose="02050604050505020204" pitchFamily="18" charset="0"/>
              </a:rPr>
              <a:t>в</a:t>
            </a:r>
            <a:r>
              <a:rPr lang="ru-RU" b="1" dirty="0" smtClean="0">
                <a:latin typeface="Bookman Old Style" panose="02050604050505020204" pitchFamily="18" charset="0"/>
              </a:rPr>
              <a:t>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987844" y="5234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319" y="112474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107113" y="2113154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319" y="1124744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07113" y="3738951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2319" y="112474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07113" y="5270219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52319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40264" y="651814"/>
            <a:ext cx="1743342" cy="1546790"/>
            <a:chOff x="7020272" y="684681"/>
            <a:chExt cx="1743342" cy="154679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19" y="1124744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18560" y="549314"/>
            <a:ext cx="1743342" cy="1546790"/>
            <a:chOff x="7020272" y="684681"/>
            <a:chExt cx="1743342" cy="154679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19" y="1124744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34443" y="537102"/>
            <a:ext cx="1743342" cy="1546790"/>
            <a:chOff x="7020272" y="684681"/>
            <a:chExt cx="1743342" cy="15467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19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627772" y="2198604"/>
            <a:ext cx="1743342" cy="1546790"/>
            <a:chOff x="7020272" y="684681"/>
            <a:chExt cx="1743342" cy="154679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19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396837" y="2154097"/>
            <a:ext cx="1743342" cy="1546790"/>
            <a:chOff x="7020272" y="684681"/>
            <a:chExt cx="1743342" cy="154679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452319" y="1124744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4443" y="2154097"/>
            <a:ext cx="1743342" cy="1546790"/>
            <a:chOff x="7020272" y="684681"/>
            <a:chExt cx="1743342" cy="154679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452319" y="112474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37465" y="3688956"/>
            <a:ext cx="1743342" cy="1546790"/>
            <a:chOff x="7020272" y="684681"/>
            <a:chExt cx="1743342" cy="154679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52319" y="1124744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476684" y="3738951"/>
            <a:ext cx="1743342" cy="1546790"/>
            <a:chOff x="7020272" y="684681"/>
            <a:chExt cx="1743342" cy="1546790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452319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58558" y="3661456"/>
            <a:ext cx="1743342" cy="1546790"/>
            <a:chOff x="7020272" y="684681"/>
            <a:chExt cx="1743342" cy="154679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452319" y="1124744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37465" y="5252481"/>
            <a:ext cx="1743342" cy="1546790"/>
            <a:chOff x="7020272" y="684681"/>
            <a:chExt cx="1743342" cy="154679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398" b="81048" l="19141" r="76270">
                          <a14:foregroundMark x1="25488" y1="61694" x2="39355" y2="73522"/>
                          <a14:foregroundMark x1="37402" y1="71237" x2="59570" y2="69220"/>
                          <a14:foregroundMark x1="35254" y1="65054" x2="45703" y2="62097"/>
                          <a14:foregroundMark x1="64551" y1="40323" x2="67578" y2="51344"/>
                          <a14:foregroundMark x1="51563" y1="29704" x2="46777" y2="59409"/>
                          <a14:foregroundMark x1="32422" y1="22446" x2="53418" y2="22043"/>
                          <a14:foregroundMark x1="53711" y1="22043" x2="66211" y2="36559"/>
                          <a14:foregroundMark x1="36914" y1="24328" x2="27734" y2="56317"/>
                          <a14:foregroundMark x1="29102" y1="23656" x2="25293" y2="47177"/>
                          <a14:foregroundMark x1="72559" y1="61694" x2="58105" y2="77285"/>
                          <a14:foregroundMark x1="52637" y1="68952" x2="67578" y2="57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452319" y="112474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439448" y="5240883"/>
            <a:ext cx="1743342" cy="1546790"/>
            <a:chOff x="7020272" y="684681"/>
            <a:chExt cx="1743342" cy="1546790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452319" y="1124744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4443" y="5252481"/>
            <a:ext cx="1743342" cy="1546790"/>
            <a:chOff x="7020272" y="684681"/>
            <a:chExt cx="1743342" cy="154679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452319" y="1124744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5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327" y="259349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err="1" smtClean="0">
                <a:latin typeface="Bookman Old Style" panose="02050604050505020204" pitchFamily="18" charset="0"/>
              </a:rPr>
              <a:t>в</a:t>
            </a:r>
            <a:r>
              <a:rPr lang="ru-RU" b="1" dirty="0" smtClean="0">
                <a:latin typeface="Bookman Old Style" panose="02050604050505020204" pitchFamily="18" charset="0"/>
              </a:rPr>
              <a:t>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987844" y="5234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319" y="112474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107113" y="2113154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319" y="1124744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07113" y="3738951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2319" y="112474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07113" y="5270219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52319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40264" y="651814"/>
            <a:ext cx="1743342" cy="1546790"/>
            <a:chOff x="7020272" y="684681"/>
            <a:chExt cx="1743342" cy="154679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19" y="1124744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18560" y="549314"/>
            <a:ext cx="1743342" cy="1546790"/>
            <a:chOff x="7020272" y="684681"/>
            <a:chExt cx="1743342" cy="154679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19" y="1124744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34443" y="537102"/>
            <a:ext cx="1743342" cy="1546790"/>
            <a:chOff x="7020272" y="684681"/>
            <a:chExt cx="1743342" cy="15467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19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627772" y="2198604"/>
            <a:ext cx="1743342" cy="1546790"/>
            <a:chOff x="7020272" y="684681"/>
            <a:chExt cx="1743342" cy="154679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19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396837" y="2154097"/>
            <a:ext cx="1743342" cy="1546790"/>
            <a:chOff x="7020272" y="684681"/>
            <a:chExt cx="1743342" cy="154679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452319" y="1124744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4443" y="2154097"/>
            <a:ext cx="1743342" cy="1546790"/>
            <a:chOff x="7020272" y="684681"/>
            <a:chExt cx="1743342" cy="154679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452319" y="112474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40264" y="3738951"/>
            <a:ext cx="1743342" cy="1546790"/>
            <a:chOff x="7020272" y="684681"/>
            <a:chExt cx="1743342" cy="154679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52319" y="1124744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476684" y="3738951"/>
            <a:ext cx="1743342" cy="1546790"/>
            <a:chOff x="7020272" y="684681"/>
            <a:chExt cx="1743342" cy="1546790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452319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58558" y="3661456"/>
            <a:ext cx="1743342" cy="1546790"/>
            <a:chOff x="7020272" y="684681"/>
            <a:chExt cx="1743342" cy="154679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452319" y="1124744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37465" y="5252481"/>
            <a:ext cx="1743342" cy="1546790"/>
            <a:chOff x="7020272" y="684681"/>
            <a:chExt cx="1743342" cy="154679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398" b="81048" l="19141" r="76270">
                          <a14:foregroundMark x1="25488" y1="61694" x2="39355" y2="73522"/>
                          <a14:foregroundMark x1="37402" y1="71237" x2="59570" y2="69220"/>
                          <a14:foregroundMark x1="35254" y1="65054" x2="45703" y2="62097"/>
                          <a14:foregroundMark x1="64551" y1="40323" x2="67578" y2="51344"/>
                          <a14:foregroundMark x1="51563" y1="29704" x2="46777" y2="59409"/>
                          <a14:foregroundMark x1="32422" y1="22446" x2="53418" y2="22043"/>
                          <a14:foregroundMark x1="53711" y1="22043" x2="66211" y2="36559"/>
                          <a14:foregroundMark x1="36914" y1="24328" x2="27734" y2="56317"/>
                          <a14:foregroundMark x1="29102" y1="23656" x2="25293" y2="47177"/>
                          <a14:foregroundMark x1="72559" y1="61694" x2="58105" y2="77285"/>
                          <a14:foregroundMark x1="52637" y1="68952" x2="67578" y2="57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452319" y="112474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439448" y="5240883"/>
            <a:ext cx="1743342" cy="1546790"/>
            <a:chOff x="7020272" y="684681"/>
            <a:chExt cx="1743342" cy="1546790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452319" y="1124744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4443" y="5252481"/>
            <a:ext cx="1743342" cy="1546790"/>
            <a:chOff x="7020272" y="684681"/>
            <a:chExt cx="1743342" cy="154679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452319" y="1124744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УВ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69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2268" y="259349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Вь</a:t>
            </a:r>
            <a:r>
              <a:rPr lang="ru-RU" b="1" dirty="0" smtClean="0">
                <a:latin typeface="Bookman Old Style" panose="02050604050505020204" pitchFamily="18" charset="0"/>
              </a:rPr>
              <a:t> 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319" y="1124744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ВЯ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319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ВЕ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2319" y="1124744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ВЮ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52319" y="1124744"/>
              <a:ext cx="65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ВИ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539552" y="12995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83568" y="2751930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37142" y="4392607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83568" y="59233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6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994" y="259349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Вь</a:t>
            </a:r>
            <a:r>
              <a:rPr lang="ru-RU" b="1" dirty="0" smtClean="0">
                <a:latin typeface="Bookman Old Style" panose="02050604050505020204" pitchFamily="18" charset="0"/>
              </a:rPr>
              <a:t> 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06821" y="1124744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ВЯ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06821" y="112474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ВЕ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flipH="1">
              <a:off x="7506822" y="1124744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ВЮ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06821" y="1124744"/>
              <a:ext cx="65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ВИ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flipH="1">
            <a:off x="539552" y="12995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683568" y="2751930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737142" y="4392607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683568" y="59233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38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440" y="259349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atin typeface="Bookman Old Style" panose="02050604050505020204" pitchFamily="18" charset="0"/>
              </a:rPr>
              <a:t>в начале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1008940"/>
            <a:ext cx="8253736" cy="864096"/>
            <a:chOff x="539552" y="908720"/>
            <a:chExt cx="8253736" cy="864096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098226"/>
              <a:ext cx="908920" cy="485083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188759"/>
            <a:ext cx="8150772" cy="908920"/>
            <a:chOff x="539552" y="886307"/>
            <a:chExt cx="8150772" cy="908920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332" y="886307"/>
              <a:ext cx="702992" cy="90892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206686" cy="864096"/>
            <a:chOff x="539552" y="908720"/>
            <a:chExt cx="8206686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418" y="1085935"/>
              <a:ext cx="814820" cy="50966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365104"/>
            <a:ext cx="8206685" cy="1086427"/>
            <a:chOff x="539552" y="797554"/>
            <a:chExt cx="8206685" cy="1086427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417" y="797554"/>
              <a:ext cx="814820" cy="1086427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68886"/>
            <a:ext cx="8352928" cy="983118"/>
            <a:chOff x="539552" y="849208"/>
            <a:chExt cx="8239742" cy="983118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387" y="849208"/>
              <a:ext cx="788907" cy="983118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11905" y="579152"/>
            <a:ext cx="4895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ва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ва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ва</a:t>
            </a:r>
            <a:r>
              <a:rPr lang="ru-RU" sz="1200" dirty="0" smtClean="0">
                <a:latin typeface="Bookman Old Style" panose="02050604050505020204" pitchFamily="18" charset="0"/>
              </a:rPr>
              <a:t>-вата, …..Ваня, …..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ваган</a:t>
            </a:r>
            <a:r>
              <a:rPr lang="ru-RU" sz="1200" dirty="0" smtClean="0">
                <a:latin typeface="Bookman Old Style" panose="02050604050505020204" pitchFamily="18" charset="0"/>
              </a:rPr>
              <a:t>, …..ванна, …..ваза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64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441" y="259349"/>
            <a:ext cx="296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atin typeface="Bookman Old Style" panose="02050604050505020204" pitchFamily="18" charset="0"/>
              </a:rPr>
              <a:t>в начале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897774"/>
            <a:ext cx="8219180" cy="1086427"/>
            <a:chOff x="539552" y="797554"/>
            <a:chExt cx="8219180" cy="1086427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924" y="797554"/>
              <a:ext cx="839808" cy="1086427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11172"/>
            <a:ext cx="8253736" cy="864096"/>
            <a:chOff x="539552" y="908720"/>
            <a:chExt cx="8253736" cy="864096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970382"/>
              <a:ext cx="908920" cy="740769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206686" cy="864096"/>
            <a:chOff x="539552" y="908720"/>
            <a:chExt cx="8206686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418" y="1020724"/>
              <a:ext cx="814820" cy="640086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49460"/>
            <a:ext cx="8154173" cy="917715"/>
            <a:chOff x="539552" y="881910"/>
            <a:chExt cx="8154173" cy="917715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930" y="881910"/>
              <a:ext cx="709795" cy="91771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43439"/>
            <a:ext cx="8352928" cy="1034012"/>
            <a:chOff x="539552" y="823761"/>
            <a:chExt cx="8239742" cy="1034012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387" y="823761"/>
              <a:ext cx="788907" cy="1034012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572609" y="647075"/>
            <a:ext cx="541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ва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ва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ва</a:t>
            </a:r>
            <a:r>
              <a:rPr lang="ru-RU" sz="1200" dirty="0" smtClean="0">
                <a:latin typeface="Bookman Old Style" panose="02050604050505020204" pitchFamily="18" charset="0"/>
              </a:rPr>
              <a:t>-Валя, …..вафли, …..варежка, …..Вася, …..Вадик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25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443" y="259349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err="1" smtClean="0">
                <a:latin typeface="Bookman Old Style" panose="02050604050505020204" pitchFamily="18" charset="0"/>
              </a:rPr>
              <a:t>в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начале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1008940"/>
            <a:ext cx="8219180" cy="864096"/>
            <a:chOff x="539552" y="908720"/>
            <a:chExt cx="8219180" cy="864096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924" y="963693"/>
              <a:ext cx="839808" cy="754147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11172"/>
            <a:ext cx="8152845" cy="864096"/>
            <a:chOff x="539552" y="908720"/>
            <a:chExt cx="8152845" cy="864096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258" y="1090979"/>
              <a:ext cx="707139" cy="49957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048038" cy="864096"/>
            <a:chOff x="539552" y="908720"/>
            <a:chExt cx="8048038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0066" y="1006608"/>
              <a:ext cx="497524" cy="66831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019067" cy="864096"/>
            <a:chOff x="539552" y="908720"/>
            <a:chExt cx="8019067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035" y="1037332"/>
              <a:ext cx="439584" cy="606871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77125"/>
            <a:ext cx="8352701" cy="966640"/>
            <a:chOff x="539552" y="857447"/>
            <a:chExt cx="8239518" cy="966640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610" y="857447"/>
              <a:ext cx="788460" cy="966640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566791" y="628681"/>
            <a:ext cx="5384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err="1" smtClean="0">
                <a:latin typeface="Bookman Old Style" panose="02050604050505020204" pitchFamily="18" charset="0"/>
              </a:rPr>
              <a:t>ву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ву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ву</a:t>
            </a:r>
            <a:r>
              <a:rPr lang="ru-RU" sz="1200" dirty="0" smtClean="0">
                <a:latin typeface="Bookman Old Style" panose="02050604050505020204" pitchFamily="18" charset="0"/>
              </a:rPr>
              <a:t>-вулкан, …..вуз, …..вуаль ; во-во-во-волк…..вода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5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745" y="259349"/>
            <a:ext cx="328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atin typeface="Bookman Old Style" panose="02050604050505020204" pitchFamily="18" charset="0"/>
              </a:rPr>
              <a:t>в середине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986527"/>
            <a:ext cx="8150772" cy="908920"/>
            <a:chOff x="539552" y="886307"/>
            <a:chExt cx="8150772" cy="908920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332" y="886307"/>
              <a:ext cx="702992" cy="90892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11172"/>
            <a:ext cx="8140121" cy="864096"/>
            <a:chOff x="539552" y="908720"/>
            <a:chExt cx="8140121" cy="864096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983" y="1121348"/>
              <a:ext cx="681690" cy="438837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206686" cy="864096"/>
            <a:chOff x="539552" y="908720"/>
            <a:chExt cx="8206686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418" y="1052728"/>
              <a:ext cx="814820" cy="57607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092748" cy="864096"/>
            <a:chOff x="539552" y="908720"/>
            <a:chExt cx="8092748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354" y="957142"/>
              <a:ext cx="586946" cy="7672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74882"/>
            <a:ext cx="8251747" cy="917612"/>
            <a:chOff x="539552" y="855204"/>
            <a:chExt cx="8139932" cy="917612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76" y="855204"/>
              <a:ext cx="665108" cy="871750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11253" y="613658"/>
            <a:ext cx="3382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smtClean="0">
                <a:latin typeface="Bookman Old Style" panose="02050604050505020204" pitchFamily="18" charset="0"/>
              </a:rPr>
              <a:t>Иван, диван, кровать, сова, Вова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16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745" y="259349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atin typeface="Bookman Old Style" panose="02050604050505020204" pitchFamily="18" charset="0"/>
              </a:rPr>
              <a:t>в середине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1008940"/>
            <a:ext cx="8033891" cy="864096"/>
            <a:chOff x="539552" y="908720"/>
            <a:chExt cx="8033891" cy="864096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4212" y="1103302"/>
              <a:ext cx="469231" cy="47492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11172"/>
            <a:ext cx="8132734" cy="864096"/>
            <a:chOff x="539552" y="908720"/>
            <a:chExt cx="8132734" cy="864096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369" y="909412"/>
              <a:ext cx="666917" cy="862709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090091" cy="864096"/>
            <a:chOff x="539552" y="908720"/>
            <a:chExt cx="8090091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013" y="1063401"/>
              <a:ext cx="581630" cy="55473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086993" cy="864096"/>
            <a:chOff x="539552" y="908720"/>
            <a:chExt cx="8086993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1108" y="1071542"/>
              <a:ext cx="575437" cy="5384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45393"/>
            <a:ext cx="8397632" cy="947101"/>
            <a:chOff x="539552" y="825715"/>
            <a:chExt cx="8283840" cy="947101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73"/>
            <a:stretch/>
          </p:blipFill>
          <p:spPr>
            <a:xfrm>
              <a:off x="7708113" y="825715"/>
              <a:ext cx="1115279" cy="726012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21961" y="628681"/>
            <a:ext cx="3749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smtClean="0">
                <a:latin typeface="Bookman Old Style" panose="02050604050505020204" pitchFamily="18" charset="0"/>
              </a:rPr>
              <a:t>слива, голова, повозка, корова, оковы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70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745" y="259349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atin typeface="Bookman Old Style" panose="02050604050505020204" pitchFamily="18" charset="0"/>
              </a:rPr>
              <a:t>в середине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871118"/>
            <a:ext cx="8270630" cy="1139740"/>
            <a:chOff x="539552" y="770898"/>
            <a:chExt cx="8270630" cy="1139740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378" y="770898"/>
              <a:ext cx="854804" cy="113974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08765"/>
            <a:ext cx="8286716" cy="866503"/>
            <a:chOff x="539552" y="906313"/>
            <a:chExt cx="8286716" cy="866503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293" y="906313"/>
              <a:ext cx="869975" cy="70058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255400"/>
            <a:ext cx="8364575" cy="910608"/>
            <a:chOff x="539552" y="862208"/>
            <a:chExt cx="8364575" cy="910608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918" y="862208"/>
              <a:ext cx="1051209" cy="910608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384881"/>
            <a:ext cx="8204119" cy="955485"/>
            <a:chOff x="539552" y="817331"/>
            <a:chExt cx="8204119" cy="955485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664" y="817331"/>
              <a:ext cx="739007" cy="95548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429993"/>
            <a:ext cx="8374367" cy="1116739"/>
            <a:chOff x="539552" y="710315"/>
            <a:chExt cx="8260891" cy="1116739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238" y="710315"/>
              <a:ext cx="826205" cy="1116739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11253" y="587779"/>
            <a:ext cx="3337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smtClean="0">
                <a:latin typeface="Bookman Old Style" panose="02050604050505020204" pitchFamily="18" charset="0"/>
              </a:rPr>
              <a:t>ива, травка, грива, Савва, завод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7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563" y="259349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Ф </a:t>
            </a:r>
            <a:r>
              <a:rPr lang="ru-RU" b="1" dirty="0" smtClean="0">
                <a:latin typeface="Bookman Old Style" panose="02050604050505020204" pitchFamily="18" charset="0"/>
              </a:rPr>
              <a:t>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83961" y="1124743"/>
              <a:ext cx="460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30387" y="1124743"/>
              <a:ext cx="460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62926" y="1124744"/>
              <a:ext cx="460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62926" y="1124744"/>
              <a:ext cx="460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971599" y="1299576"/>
            <a:ext cx="6056659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971598" y="2751930"/>
            <a:ext cx="6048673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971598" y="4392607"/>
            <a:ext cx="6102247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971598" y="5923376"/>
            <a:ext cx="604867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034245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А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1104" y="2507306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О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1104" y="4147983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У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1104" y="5678752"/>
            <a:ext cx="50405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Ы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05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31" y="259349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atin typeface="Bookman Old Style" panose="02050604050505020204" pitchFamily="18" charset="0"/>
              </a:rPr>
              <a:t>стечение </a:t>
            </a:r>
            <a:r>
              <a:rPr lang="ru-RU" b="1" dirty="0">
                <a:latin typeface="Bookman Old Style" panose="02050604050505020204" pitchFamily="18" charset="0"/>
              </a:rPr>
              <a:t>согласных звуков в </a:t>
            </a:r>
            <a:r>
              <a:rPr lang="ru-RU" b="1" dirty="0" smtClean="0">
                <a:latin typeface="Bookman Old Style" panose="02050604050505020204" pitchFamily="18" charset="0"/>
              </a:rPr>
              <a:t>словах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783126"/>
            <a:ext cx="8308091" cy="1098549"/>
            <a:chOff x="539552" y="682906"/>
            <a:chExt cx="8308091" cy="1098549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983" y="682906"/>
              <a:ext cx="849660" cy="109854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1984983"/>
            <a:ext cx="8308091" cy="1090285"/>
            <a:chOff x="539552" y="682531"/>
            <a:chExt cx="8308091" cy="1090285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468" y="682531"/>
              <a:ext cx="809175" cy="1046799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288972"/>
            <a:ext cx="8361486" cy="960189"/>
            <a:chOff x="539552" y="895780"/>
            <a:chExt cx="8361486" cy="960189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4516" y="895780"/>
              <a:ext cx="906522" cy="960189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462267" cy="864096"/>
            <a:chOff x="539552" y="908720"/>
            <a:chExt cx="8462267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838" y="908720"/>
              <a:ext cx="1325981" cy="864096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461994"/>
            <a:ext cx="8314417" cy="1061082"/>
            <a:chOff x="539552" y="742316"/>
            <a:chExt cx="8201752" cy="1061082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148" y="742316"/>
              <a:ext cx="736156" cy="1061082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11253" y="628681"/>
            <a:ext cx="3510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smtClean="0">
                <a:latin typeface="Bookman Old Style" panose="02050604050505020204" pitchFamily="18" charset="0"/>
              </a:rPr>
              <a:t>внук, внучка, листва, бритва, врач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94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107" y="259349"/>
            <a:ext cx="310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Вь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в начале </a:t>
            </a:r>
            <a:r>
              <a:rPr lang="ru-RU" b="1" dirty="0" smtClean="0">
                <a:latin typeface="Bookman Old Style" panose="02050604050505020204" pitchFamily="18" charset="0"/>
              </a:rPr>
              <a:t>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1008940"/>
            <a:ext cx="8289282" cy="2173118"/>
            <a:chOff x="539552" y="908720"/>
            <a:chExt cx="8289282" cy="2173118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831" y="2122074"/>
              <a:ext cx="793003" cy="95976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11172"/>
            <a:ext cx="6912768" cy="864096"/>
            <a:chOff x="539552" y="908720"/>
            <a:chExt cx="6912768" cy="864096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72609" y="3187839"/>
            <a:ext cx="8245329" cy="1200286"/>
            <a:chOff x="539552" y="794647"/>
            <a:chExt cx="8245329" cy="120028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128" y="794647"/>
              <a:ext cx="801753" cy="1200286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206685" cy="864096"/>
            <a:chOff x="539552" y="908720"/>
            <a:chExt cx="8206685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417" y="1088683"/>
              <a:ext cx="814820" cy="504169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68886"/>
            <a:ext cx="8306364" cy="983118"/>
            <a:chOff x="539552" y="849208"/>
            <a:chExt cx="8193809" cy="983118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52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320" y="849208"/>
              <a:ext cx="697041" cy="983118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11253" y="628681"/>
            <a:ext cx="5471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ви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ви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ви</a:t>
            </a:r>
            <a:r>
              <a:rPr lang="ru-RU" sz="1200" dirty="0" smtClean="0">
                <a:latin typeface="Bookman Old Style" panose="02050604050505020204" pitchFamily="18" charset="0"/>
              </a:rPr>
              <a:t>-Витя, …..викинг, …..витязь, …..визитка, …..вилка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3" y="986963"/>
            <a:ext cx="7064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97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107" y="259349"/>
            <a:ext cx="310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Вь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в начале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1008940"/>
            <a:ext cx="8276686" cy="2173118"/>
            <a:chOff x="539552" y="908720"/>
            <a:chExt cx="8276686" cy="2173118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427" y="2122074"/>
              <a:ext cx="767811" cy="95976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11172"/>
            <a:ext cx="6912768" cy="864096"/>
            <a:chOff x="539552" y="908720"/>
            <a:chExt cx="6912768" cy="864096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245329" cy="968758"/>
            <a:chOff x="539552" y="908720"/>
            <a:chExt cx="8245329" cy="968758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128" y="912102"/>
              <a:ext cx="801753" cy="965376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196174" cy="864096"/>
            <a:chOff x="539552" y="908720"/>
            <a:chExt cx="8196174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928" y="1088683"/>
              <a:ext cx="793798" cy="504169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623628"/>
            <a:ext cx="8479929" cy="873634"/>
            <a:chOff x="539552" y="903950"/>
            <a:chExt cx="8365022" cy="873634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533" y="903950"/>
              <a:ext cx="697041" cy="873634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19154" y="628681"/>
            <a:ext cx="5670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ве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ве</a:t>
            </a:r>
            <a:r>
              <a:rPr lang="ru-RU" sz="1200" dirty="0" smtClean="0">
                <a:latin typeface="Bookman Old Style" panose="02050604050505020204" pitchFamily="18" charset="0"/>
              </a:rPr>
              <a:t>-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ве</a:t>
            </a:r>
            <a:r>
              <a:rPr lang="ru-RU" sz="1200" dirty="0" smtClean="0">
                <a:latin typeface="Bookman Old Style" panose="02050604050505020204" pitchFamily="18" charset="0"/>
              </a:rPr>
              <a:t>-веки, …..верба, …..вечер, …..веер, …..</a:t>
            </a:r>
            <a:r>
              <a:rPr lang="ru-RU" sz="1200" dirty="0" err="1" smtClean="0">
                <a:latin typeface="Bookman Old Style" panose="02050604050505020204" pitchFamily="18" charset="0"/>
              </a:rPr>
              <a:t>вё-вё-вё</a:t>
            </a:r>
            <a:r>
              <a:rPr lang="ru-RU" sz="1200" dirty="0" smtClean="0">
                <a:latin typeface="Bookman Old Style" panose="02050604050505020204" pitchFamily="18" charset="0"/>
              </a:rPr>
              <a:t> -вёдра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6"/>
          <a:stretch/>
        </p:blipFill>
        <p:spPr bwMode="auto">
          <a:xfrm>
            <a:off x="7989883" y="1191119"/>
            <a:ext cx="706437" cy="4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75" y="5607017"/>
            <a:ext cx="706616" cy="873634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16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411" y="259349"/>
            <a:ext cx="34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Вь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в середине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888387"/>
            <a:ext cx="8270630" cy="1105201"/>
            <a:chOff x="539552" y="788167"/>
            <a:chExt cx="8270630" cy="1105201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378" y="788167"/>
              <a:ext cx="854804" cy="1105201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08765"/>
            <a:ext cx="8286716" cy="866503"/>
            <a:chOff x="539552" y="906313"/>
            <a:chExt cx="8286716" cy="866503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293" y="906313"/>
              <a:ext cx="869975" cy="70058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364575" cy="864096"/>
            <a:chOff x="539552" y="908720"/>
            <a:chExt cx="8364575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918" y="979513"/>
              <a:ext cx="1051209" cy="67599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204119" cy="864096"/>
            <a:chOff x="539552" y="908720"/>
            <a:chExt cx="8204119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664" y="925570"/>
              <a:ext cx="739007" cy="739007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69585"/>
            <a:ext cx="8374367" cy="922909"/>
            <a:chOff x="539552" y="849907"/>
            <a:chExt cx="8260891" cy="922909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238" y="849907"/>
              <a:ext cx="826205" cy="837554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572608" y="628681"/>
            <a:ext cx="4350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err="1" smtClean="0">
                <a:latin typeface="Bookman Old Style" panose="02050604050505020204" pitchFamily="18" charset="0"/>
              </a:rPr>
              <a:t>Вовик</a:t>
            </a:r>
            <a:r>
              <a:rPr lang="ru-RU" sz="1200" dirty="0" smtClean="0">
                <a:latin typeface="Bookman Old Style" panose="02050604050505020204" pitchFamily="18" charset="0"/>
              </a:rPr>
              <a:t>, травинка, увязнуть, занавеска, увижу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30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411" y="259349"/>
            <a:ext cx="34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Вь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в середине слова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1008940"/>
            <a:ext cx="8270630" cy="864096"/>
            <a:chOff x="539552" y="908720"/>
            <a:chExt cx="8270630" cy="864096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378" y="1002853"/>
              <a:ext cx="854804" cy="67582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28656" y="2211172"/>
            <a:ext cx="8286716" cy="864096"/>
            <a:chOff x="539552" y="908720"/>
            <a:chExt cx="8286716" cy="864096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293" y="982470"/>
              <a:ext cx="869975" cy="54826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301912"/>
            <a:ext cx="8175617" cy="864096"/>
            <a:chOff x="539552" y="908720"/>
            <a:chExt cx="8175617" cy="864096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876" y="979513"/>
              <a:ext cx="673293" cy="67599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111743" cy="864096"/>
            <a:chOff x="539552" y="908720"/>
            <a:chExt cx="8111743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040" y="925570"/>
              <a:ext cx="554255" cy="739007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628398"/>
            <a:ext cx="8374367" cy="864096"/>
            <a:chOff x="539552" y="908720"/>
            <a:chExt cx="8260891" cy="864096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238" y="992601"/>
              <a:ext cx="826205" cy="55216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528656" y="628681"/>
            <a:ext cx="4126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smtClean="0">
                <a:latin typeface="Bookman Old Style" panose="02050604050505020204" pitchFamily="18" charset="0"/>
              </a:rPr>
              <a:t>повесть, занавес, деревья, ковёр, отвёртка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19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298" y="259349"/>
            <a:ext cx="589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Вь</a:t>
            </a:r>
            <a:r>
              <a:rPr lang="ru-RU" b="1" dirty="0">
                <a:latin typeface="Bookman Old Style" panose="02050604050505020204" pitchFamily="18" charset="0"/>
              </a:rPr>
              <a:t> стечение согласных звуков в словах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56" y="1008940"/>
            <a:ext cx="6912768" cy="864096"/>
            <a:chOff x="539552" y="908720"/>
            <a:chExt cx="6912768" cy="864096"/>
          </a:xfrm>
        </p:grpSpPr>
        <p:sp>
          <p:nvSpPr>
            <p:cNvPr id="5" name="Кольцо 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28656" y="2211172"/>
            <a:ext cx="8414087" cy="864096"/>
            <a:chOff x="539552" y="908720"/>
            <a:chExt cx="8414087" cy="864096"/>
          </a:xfrm>
        </p:grpSpPr>
        <p:sp>
          <p:nvSpPr>
            <p:cNvPr id="29" name="Кольцо 28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968" y="908720"/>
              <a:ext cx="963671" cy="8162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609" y="3144057"/>
            <a:ext cx="8268786" cy="1021951"/>
            <a:chOff x="539552" y="750865"/>
            <a:chExt cx="8268786" cy="1021951"/>
          </a:xfrm>
        </p:grpSpPr>
        <p:sp>
          <p:nvSpPr>
            <p:cNvPr id="37" name="Кольцо 36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876" y="750865"/>
              <a:ext cx="766462" cy="1021951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11253" y="4476270"/>
            <a:ext cx="8313290" cy="864096"/>
            <a:chOff x="539552" y="908720"/>
            <a:chExt cx="8313290" cy="864096"/>
          </a:xfrm>
        </p:grpSpPr>
        <p:sp>
          <p:nvSpPr>
            <p:cNvPr id="45" name="Кольцо 44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ольцо 45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Кольцо 49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371" y="908720"/>
              <a:ext cx="945471" cy="675027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9552" y="5589240"/>
            <a:ext cx="8480852" cy="903254"/>
            <a:chOff x="539552" y="869562"/>
            <a:chExt cx="8365933" cy="903254"/>
          </a:xfrm>
        </p:grpSpPr>
        <p:sp>
          <p:nvSpPr>
            <p:cNvPr id="53" name="Кольцо 52"/>
            <p:cNvSpPr/>
            <p:nvPr/>
          </p:nvSpPr>
          <p:spPr>
            <a:xfrm>
              <a:off x="539552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543609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Кольцо 54"/>
            <p:cNvSpPr/>
            <p:nvPr/>
          </p:nvSpPr>
          <p:spPr>
            <a:xfrm>
              <a:off x="419572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Кольцо 55"/>
            <p:cNvSpPr/>
            <p:nvPr/>
          </p:nvSpPr>
          <p:spPr>
            <a:xfrm>
              <a:off x="2915816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>
              <a:off x="1708448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6588224" y="908720"/>
              <a:ext cx="864096" cy="864096"/>
            </a:xfrm>
            <a:prstGeom prst="don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3703" y="869562"/>
              <a:ext cx="1121782" cy="86409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528656" y="628681"/>
            <a:ext cx="3948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Слова: </a:t>
            </a:r>
            <a:r>
              <a:rPr lang="ru-RU" sz="1200" dirty="0" smtClean="0">
                <a:latin typeface="Bookman Old Style" panose="02050604050505020204" pitchFamily="18" charset="0"/>
              </a:rPr>
              <a:t>внизу, свинья, коврик, свирель, деревня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8074933" y="1008940"/>
            <a:ext cx="648063" cy="86409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8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290" y="259349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Ф </a:t>
            </a:r>
            <a:r>
              <a:rPr lang="ru-RU" b="1" dirty="0" smtClean="0">
                <a:latin typeface="Bookman Old Style" panose="02050604050505020204" pitchFamily="18" charset="0"/>
              </a:rPr>
              <a:t>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319" y="112474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2319" y="1124744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52319" y="1124744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flipH="1">
            <a:off x="539552" y="12995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683568" y="2751930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737142" y="4392607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683568" y="59233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7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290" y="259349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Ф </a:t>
            </a:r>
            <a:r>
              <a:rPr lang="ru-RU" b="1" dirty="0" smtClean="0">
                <a:latin typeface="Bookman Old Style" panose="02050604050505020204" pitchFamily="18" charset="0"/>
              </a:rPr>
              <a:t>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987844" y="5234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319" y="1124744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107113" y="2113154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319" y="112474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07113" y="3738951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2319" y="1124744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07113" y="5270219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40264" y="651814"/>
            <a:ext cx="1743342" cy="1546790"/>
            <a:chOff x="7020272" y="684681"/>
            <a:chExt cx="1743342" cy="154679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19" y="1124744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18560" y="549314"/>
            <a:ext cx="1743342" cy="1546790"/>
            <a:chOff x="7020272" y="684681"/>
            <a:chExt cx="1743342" cy="154679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19" y="112474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34443" y="537102"/>
            <a:ext cx="1743342" cy="1546790"/>
            <a:chOff x="7020272" y="684681"/>
            <a:chExt cx="1743342" cy="15467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627772" y="2198604"/>
            <a:ext cx="1743342" cy="1546790"/>
            <a:chOff x="7020272" y="684681"/>
            <a:chExt cx="1743342" cy="154679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396837" y="2154097"/>
            <a:ext cx="1743342" cy="1546790"/>
            <a:chOff x="7020272" y="684681"/>
            <a:chExt cx="1743342" cy="154679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452319" y="1124744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4443" y="2154097"/>
            <a:ext cx="1743342" cy="1546790"/>
            <a:chOff x="7020272" y="684681"/>
            <a:chExt cx="1743342" cy="154679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452319" y="1124744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37465" y="3688956"/>
            <a:ext cx="1743342" cy="1546790"/>
            <a:chOff x="7020272" y="684681"/>
            <a:chExt cx="1743342" cy="154679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52319" y="1124744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476684" y="3738951"/>
            <a:ext cx="1743342" cy="1546790"/>
            <a:chOff x="7020272" y="684681"/>
            <a:chExt cx="1743342" cy="1546790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ФА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58558" y="3661456"/>
            <a:ext cx="1743342" cy="1546790"/>
            <a:chOff x="7020272" y="684681"/>
            <a:chExt cx="1743342" cy="154679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452319" y="112474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37465" y="5252481"/>
            <a:ext cx="1743342" cy="1546790"/>
            <a:chOff x="7020272" y="684681"/>
            <a:chExt cx="1743342" cy="154679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398" b="81048" l="19141" r="76270">
                          <a14:foregroundMark x1="25488" y1="61694" x2="39355" y2="73522"/>
                          <a14:foregroundMark x1="37402" y1="71237" x2="59570" y2="69220"/>
                          <a14:foregroundMark x1="35254" y1="65054" x2="45703" y2="62097"/>
                          <a14:foregroundMark x1="64551" y1="40323" x2="67578" y2="51344"/>
                          <a14:foregroundMark x1="51563" y1="29704" x2="46777" y2="59409"/>
                          <a14:foregroundMark x1="32422" y1="22446" x2="53418" y2="22043"/>
                          <a14:foregroundMark x1="53711" y1="22043" x2="66211" y2="36559"/>
                          <a14:foregroundMark x1="36914" y1="24328" x2="27734" y2="56317"/>
                          <a14:foregroundMark x1="29102" y1="23656" x2="25293" y2="47177"/>
                          <a14:foregroundMark x1="72559" y1="61694" x2="58105" y2="77285"/>
                          <a14:foregroundMark x1="52637" y1="68952" x2="67578" y2="57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452319" y="1124744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ФЫ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439448" y="5240883"/>
            <a:ext cx="1743342" cy="1546790"/>
            <a:chOff x="7020272" y="684681"/>
            <a:chExt cx="1743342" cy="1546790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452319" y="112474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ФО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4443" y="5252481"/>
            <a:ext cx="1743342" cy="1546790"/>
            <a:chOff x="7020272" y="684681"/>
            <a:chExt cx="1743342" cy="154679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452319" y="1124744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ФУ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289" y="259349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smtClean="0">
                <a:latin typeface="Bookman Old Style" panose="02050604050505020204" pitchFamily="18" charset="0"/>
              </a:rPr>
              <a:t>Ф 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987844" y="5234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319" y="1124744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107113" y="2113154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319" y="112474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07113" y="3738951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2319" y="1124744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07113" y="5270219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40264" y="651814"/>
            <a:ext cx="1743342" cy="1546790"/>
            <a:chOff x="7020272" y="684681"/>
            <a:chExt cx="1743342" cy="154679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19" y="1124744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18560" y="549314"/>
            <a:ext cx="1743342" cy="1546790"/>
            <a:chOff x="7020272" y="684681"/>
            <a:chExt cx="1743342" cy="154679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19" y="112474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34443" y="537102"/>
            <a:ext cx="1743342" cy="1546790"/>
            <a:chOff x="7020272" y="684681"/>
            <a:chExt cx="1743342" cy="15467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627772" y="2198604"/>
            <a:ext cx="1743342" cy="1546790"/>
            <a:chOff x="7020272" y="684681"/>
            <a:chExt cx="1743342" cy="154679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396837" y="2154097"/>
            <a:ext cx="1743342" cy="1546790"/>
            <a:chOff x="7020272" y="684681"/>
            <a:chExt cx="1743342" cy="154679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452319" y="1124744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4443" y="2154097"/>
            <a:ext cx="1743342" cy="1546790"/>
            <a:chOff x="7020272" y="684681"/>
            <a:chExt cx="1743342" cy="154679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452319" y="1124744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40264" y="3738951"/>
            <a:ext cx="1743342" cy="1546790"/>
            <a:chOff x="7020272" y="684681"/>
            <a:chExt cx="1743342" cy="154679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52319" y="1124744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476684" y="3738951"/>
            <a:ext cx="1743342" cy="1546790"/>
            <a:chOff x="7020272" y="684681"/>
            <a:chExt cx="1743342" cy="1546790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АФ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58558" y="3661456"/>
            <a:ext cx="1743342" cy="1546790"/>
            <a:chOff x="7020272" y="684681"/>
            <a:chExt cx="1743342" cy="154679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452319" y="112474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37465" y="5252481"/>
            <a:ext cx="1743342" cy="1546790"/>
            <a:chOff x="7020272" y="684681"/>
            <a:chExt cx="1743342" cy="154679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398" b="81048" l="19141" r="76270">
                          <a14:foregroundMark x1="25488" y1="61694" x2="39355" y2="73522"/>
                          <a14:foregroundMark x1="37402" y1="71237" x2="59570" y2="69220"/>
                          <a14:foregroundMark x1="35254" y1="65054" x2="45703" y2="62097"/>
                          <a14:foregroundMark x1="64551" y1="40323" x2="67578" y2="51344"/>
                          <a14:foregroundMark x1="51563" y1="29704" x2="46777" y2="59409"/>
                          <a14:foregroundMark x1="32422" y1="22446" x2="53418" y2="22043"/>
                          <a14:foregroundMark x1="53711" y1="22043" x2="66211" y2="36559"/>
                          <a14:foregroundMark x1="36914" y1="24328" x2="27734" y2="56317"/>
                          <a14:foregroundMark x1="29102" y1="23656" x2="25293" y2="47177"/>
                          <a14:foregroundMark x1="72559" y1="61694" x2="58105" y2="77285"/>
                          <a14:foregroundMark x1="52637" y1="68952" x2="67578" y2="57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452319" y="1124744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ЫФ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439448" y="5240883"/>
            <a:ext cx="1743342" cy="1546790"/>
            <a:chOff x="7020272" y="684681"/>
            <a:chExt cx="1743342" cy="1546790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452319" y="112474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ОФ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4443" y="5252481"/>
            <a:ext cx="1743342" cy="1546790"/>
            <a:chOff x="7020272" y="684681"/>
            <a:chExt cx="1743342" cy="154679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452319" y="1124744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УФ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0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956" y="259349"/>
            <a:ext cx="24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Фь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319" y="112474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ФЯ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ФЕ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2319" y="1124744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ФЮ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52319" y="1124744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ФИ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539552" y="12995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83568" y="2751930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37142" y="4392607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83568" y="59233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3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956" y="259349"/>
            <a:ext cx="24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Фь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020272" y="6286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319" y="112474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ФЯ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7073846" y="2187839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ФЕ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7172672" y="3734629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flipH="1">
              <a:off x="7452319" y="1124744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ФЮ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7172672" y="5252481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52319" y="1124744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ФИ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flipH="1">
            <a:off x="539552" y="12995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683568" y="2751930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737142" y="4392607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683568" y="5923376"/>
            <a:ext cx="6336704" cy="230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3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956" y="259349"/>
            <a:ext cx="24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Звук </a:t>
            </a:r>
            <a:r>
              <a:rPr lang="ru-RU" b="1" dirty="0" err="1" smtClean="0">
                <a:latin typeface="Bookman Old Style" panose="02050604050505020204" pitchFamily="18" charset="0"/>
              </a:rPr>
              <a:t>Фь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в слогах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987844" y="523481"/>
            <a:ext cx="1743342" cy="1546790"/>
            <a:chOff x="7020272" y="684681"/>
            <a:chExt cx="1743342" cy="15467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319" y="1124744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ФИ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107113" y="2113154"/>
            <a:ext cx="1743342" cy="1546790"/>
            <a:chOff x="7020272" y="684681"/>
            <a:chExt cx="1743342" cy="1546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319" y="112474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ФЯ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07113" y="3738951"/>
            <a:ext cx="1743342" cy="1546790"/>
            <a:chOff x="7020272" y="684681"/>
            <a:chExt cx="1743342" cy="1546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ФЕ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07113" y="5270219"/>
            <a:ext cx="1743342" cy="1546790"/>
            <a:chOff x="7020272" y="684681"/>
            <a:chExt cx="1743342" cy="15467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52319" y="1124744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ФЮ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40264" y="651814"/>
            <a:ext cx="1743342" cy="1546790"/>
            <a:chOff x="7020272" y="684681"/>
            <a:chExt cx="1743342" cy="154679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19" y="1124744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ФЮ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18560" y="549314"/>
            <a:ext cx="1743342" cy="1546790"/>
            <a:chOff x="7020272" y="684681"/>
            <a:chExt cx="1743342" cy="154679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ФЕ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34443" y="537102"/>
            <a:ext cx="1743342" cy="1546790"/>
            <a:chOff x="7020272" y="684681"/>
            <a:chExt cx="1743342" cy="15467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19" y="112474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ФЯ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627772" y="2198604"/>
            <a:ext cx="1743342" cy="1546790"/>
            <a:chOff x="7020272" y="684681"/>
            <a:chExt cx="1743342" cy="154679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ФЕ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396837" y="2154097"/>
            <a:ext cx="1743342" cy="1546790"/>
            <a:chOff x="7020272" y="684681"/>
            <a:chExt cx="1743342" cy="154679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452319" y="1124744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ФЮ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4443" y="2154097"/>
            <a:ext cx="1743342" cy="1546790"/>
            <a:chOff x="7020272" y="684681"/>
            <a:chExt cx="1743342" cy="154679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452319" y="1124744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ФИ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37465" y="3688956"/>
            <a:ext cx="1743342" cy="1546790"/>
            <a:chOff x="7020272" y="684681"/>
            <a:chExt cx="1743342" cy="154679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52319" y="112474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ФЯ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476684" y="3738951"/>
            <a:ext cx="1743342" cy="1546790"/>
            <a:chOff x="7020272" y="684681"/>
            <a:chExt cx="1743342" cy="1546790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452319" y="1124744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ФИ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58558" y="3661456"/>
            <a:ext cx="1743342" cy="1546790"/>
            <a:chOff x="7020272" y="684681"/>
            <a:chExt cx="1743342" cy="154679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452319" y="1124744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ФЮ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37465" y="5252481"/>
            <a:ext cx="1743342" cy="1546790"/>
            <a:chOff x="7020272" y="684681"/>
            <a:chExt cx="1743342" cy="154679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398" b="81048" l="19141" r="76270">
                          <a14:foregroundMark x1="25488" y1="61694" x2="39355" y2="73522"/>
                          <a14:foregroundMark x1="37402" y1="71237" x2="59570" y2="69220"/>
                          <a14:foregroundMark x1="35254" y1="65054" x2="45703" y2="62097"/>
                          <a14:foregroundMark x1="64551" y1="40323" x2="67578" y2="51344"/>
                          <a14:foregroundMark x1="51563" y1="29704" x2="46777" y2="59409"/>
                          <a14:foregroundMark x1="32422" y1="22446" x2="53418" y2="22043"/>
                          <a14:foregroundMark x1="53711" y1="22043" x2="66211" y2="36559"/>
                          <a14:foregroundMark x1="36914" y1="24328" x2="27734" y2="56317"/>
                          <a14:foregroundMark x1="29102" y1="23656" x2="25293" y2="47177"/>
                          <a14:foregroundMark x1="72559" y1="61694" x2="58105" y2="77285"/>
                          <a14:foregroundMark x1="52637" y1="68952" x2="67578" y2="57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452319" y="1124744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ФИ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439448" y="5240883"/>
            <a:ext cx="1743342" cy="1546790"/>
            <a:chOff x="7020272" y="684681"/>
            <a:chExt cx="1743342" cy="1546790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452319" y="112474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ФЯ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4443" y="5252481"/>
            <a:ext cx="1743342" cy="1546790"/>
            <a:chOff x="7020272" y="684681"/>
            <a:chExt cx="1743342" cy="154679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1" t="13351" r="22893" b="18439"/>
            <a:stretch/>
          </p:blipFill>
          <p:spPr>
            <a:xfrm>
              <a:off x="7020272" y="684681"/>
              <a:ext cx="1743342" cy="154679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452319" y="1124744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ookman Old Style" panose="02050604050505020204" pitchFamily="18" charset="0"/>
                </a:rPr>
                <a:t>ФЕ</a:t>
              </a:r>
              <a:endParaRPr lang="ru-RU" sz="24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учитель-логопед Кислова Е.К.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04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668</Words>
  <Application>Microsoft Office PowerPoint</Application>
  <PresentationFormat>Экран (4:3)</PresentationFormat>
  <Paragraphs>232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Эдуард Кислов</dc:creator>
  <cp:lastModifiedBy>Эдуард Кислов</cp:lastModifiedBy>
  <cp:revision>19</cp:revision>
  <dcterms:created xsi:type="dcterms:W3CDTF">2021-09-20T09:06:53Z</dcterms:created>
  <dcterms:modified xsi:type="dcterms:W3CDTF">2021-10-04T10:19:40Z</dcterms:modified>
</cp:coreProperties>
</file>