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9" r:id="rId3"/>
    <p:sldId id="258" r:id="rId4"/>
    <p:sldId id="260" r:id="rId5"/>
    <p:sldId id="261" r:id="rId6"/>
    <p:sldId id="262" r:id="rId7"/>
    <p:sldId id="264" r:id="rId8"/>
    <p:sldId id="266" r:id="rId9"/>
    <p:sldId id="267" r:id="rId10"/>
    <p:sldId id="269" r:id="rId11"/>
    <p:sldId id="268" r:id="rId12"/>
    <p:sldId id="270" r:id="rId13"/>
    <p:sldId id="277" r:id="rId14"/>
    <p:sldId id="271" r:id="rId15"/>
    <p:sldId id="273" r:id="rId16"/>
    <p:sldId id="274" r:id="rId17"/>
    <p:sldId id="276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322" autoAdjust="0"/>
  </p:normalViewPr>
  <p:slideViewPr>
    <p:cSldViewPr>
      <p:cViewPr varScale="1">
        <p:scale>
          <a:sx n="77" d="100"/>
          <a:sy n="77" d="100"/>
        </p:scale>
        <p:origin x="-95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7A6796-6873-4C61-B80B-EB8112256AE7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7E06D3-0900-4837-AF81-DB710C3EBF9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7E06D3-0900-4837-AF81-DB710C3EBF94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Наша Армия Родная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Патриотический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tx1"/>
                </a:solidFill>
              </a:rPr>
              <a:t>проект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21289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48680"/>
            <a:ext cx="8229600" cy="576064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Актуальность</a:t>
            </a:r>
            <a:endParaRPr lang="ru-RU" sz="2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340768"/>
            <a:ext cx="7920880" cy="478539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000" dirty="0" smtClean="0"/>
              <a:t>  Во </a:t>
            </a:r>
            <a:r>
              <a:rPr lang="ru-RU" sz="2000" dirty="0"/>
              <a:t>все времена мужество и героизм российских воинов, слава и мощь русского оружия являлась неотъемлемой частью величия Российского государства. </a:t>
            </a:r>
          </a:p>
          <a:p>
            <a:pPr marL="0" indent="0">
              <a:buNone/>
            </a:pPr>
            <a:r>
              <a:rPr lang="ru-RU" sz="2000" dirty="0" smtClean="0"/>
              <a:t>  23 </a:t>
            </a:r>
            <a:r>
              <a:rPr lang="ru-RU" sz="2000" dirty="0"/>
              <a:t>февраля - день воинской славы России, которую российские войска обрели на полях сражений. Изначально в этом дне заложен огромный смысл - любить, почитать и защищать свою Отчизну, а в случае необходимости, уметь достойно ее отстоять. Защищать родную русскую землю воинам приходилось очень часто, но всегда русский солдат с честью выполнял свой долг</a:t>
            </a:r>
          </a:p>
          <a:p>
            <a:pPr marL="0" indent="0">
              <a:buNone/>
            </a:pPr>
            <a:r>
              <a:rPr lang="ru-RU" sz="2000" dirty="0" smtClean="0"/>
              <a:t>  В </a:t>
            </a:r>
            <a:r>
              <a:rPr lang="ru-RU" sz="2000" dirty="0"/>
              <a:t>настоящее время, несмотря на определенные трудности, мы можем быть спокойны за мир на нашей земле, за чистое небо над головой, благодаря настоящим защитникам и патриотам Родины. </a:t>
            </a:r>
          </a:p>
          <a:p>
            <a:pPr marL="0" indent="0">
              <a:buNone/>
            </a:pPr>
            <a:r>
              <a:rPr lang="ru-RU" sz="2000" dirty="0" smtClean="0"/>
              <a:t>  В </a:t>
            </a:r>
            <a:r>
              <a:rPr lang="ru-RU" sz="2000" dirty="0"/>
              <a:t>последнее время в обществе утрачиваются традиции патриотического сознания, поэтому актуальность проблемы воспитания патриотизма у детей дошкольного возраста очевидна. Любить свою Родину, защищать свой Отчий край, испытывать чувство гордости за свой народ – эти качества необходимо воспитывать с детства.</a:t>
            </a:r>
          </a:p>
          <a:p>
            <a:pPr marL="0" indent="0">
              <a:buNone/>
            </a:pPr>
            <a:r>
              <a:rPr lang="ru-RU" sz="2000" dirty="0"/>
              <a:t> </a:t>
            </a:r>
          </a:p>
          <a:p>
            <a:pPr marL="0" indent="0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122611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692696"/>
            <a:ext cx="7038528" cy="45704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</a:pPr>
            <a:r>
              <a:rPr lang="ru-RU" b="1" dirty="0">
                <a:ea typeface="Tahoma" panose="020B0604030504040204" pitchFamily="34" charset="0"/>
                <a:cs typeface="Tahoma" panose="020B0604030504040204" pitchFamily="34" charset="0"/>
              </a:rPr>
              <a:t>Место проведения проекта</a:t>
            </a:r>
          </a:p>
          <a:p>
            <a:pPr marL="457200" indent="-457200"/>
            <a:r>
              <a:rPr lang="ru-RU" dirty="0">
                <a:ea typeface="Tahoma" panose="020B0604030504040204" pitchFamily="34" charset="0"/>
                <a:cs typeface="Tahoma" panose="020B0604030504040204" pitchFamily="34" charset="0"/>
              </a:rPr>
              <a:t>                     </a:t>
            </a:r>
            <a:r>
              <a:rPr lang="ru-RU" dirty="0" smtClean="0">
                <a:ea typeface="Tahoma" panose="020B0604030504040204" pitchFamily="34" charset="0"/>
                <a:cs typeface="Tahoma" panose="020B0604030504040204" pitchFamily="34" charset="0"/>
              </a:rPr>
              <a:t>                  МБДОУ </a:t>
            </a:r>
            <a:r>
              <a:rPr lang="ru-RU" dirty="0">
                <a:ea typeface="Tahoma" panose="020B0604030504040204" pitchFamily="34" charset="0"/>
                <a:cs typeface="Tahoma" panose="020B0604030504040204" pitchFamily="34" charset="0"/>
              </a:rPr>
              <a:t>– детский сад комбинированного</a:t>
            </a:r>
          </a:p>
          <a:p>
            <a:pPr marL="457200" indent="-457200"/>
            <a:r>
              <a:rPr lang="ru-RU" dirty="0">
                <a:ea typeface="Tahoma" panose="020B0604030504040204" pitchFamily="34" charset="0"/>
                <a:cs typeface="Tahoma" panose="020B0604030504040204" pitchFamily="34" charset="0"/>
              </a:rPr>
              <a:t>                     </a:t>
            </a:r>
            <a:r>
              <a:rPr lang="ru-RU" dirty="0" smtClean="0">
                <a:ea typeface="Tahoma" panose="020B0604030504040204" pitchFamily="34" charset="0"/>
                <a:cs typeface="Tahoma" panose="020B0604030504040204" pitchFamily="34" charset="0"/>
              </a:rPr>
              <a:t>                  вида </a:t>
            </a:r>
            <a:r>
              <a:rPr lang="ru-RU" dirty="0">
                <a:ea typeface="Tahoma" panose="020B0604030504040204" pitchFamily="34" charset="0"/>
                <a:cs typeface="Tahoma" panose="020B0604030504040204" pitchFamily="34" charset="0"/>
              </a:rPr>
              <a:t>№ 144 г. Екатеринбурга</a:t>
            </a:r>
          </a:p>
          <a:p>
            <a:pPr marL="457200" indent="-457200"/>
            <a:endParaRPr lang="ru-RU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/>
            <a:r>
              <a:rPr lang="ru-RU" b="1" dirty="0">
                <a:ea typeface="Tahoma" panose="020B0604030504040204" pitchFamily="34" charset="0"/>
                <a:cs typeface="Tahoma" panose="020B0604030504040204" pitchFamily="34" charset="0"/>
              </a:rPr>
              <a:t>Сроки проведения проекта</a:t>
            </a:r>
          </a:p>
          <a:p>
            <a:pPr marL="457200" indent="-457200"/>
            <a:r>
              <a:rPr lang="ru-RU" dirty="0">
                <a:ea typeface="Tahoma" panose="020B0604030504040204" pitchFamily="34" charset="0"/>
                <a:cs typeface="Tahoma" panose="020B0604030504040204" pitchFamily="34" charset="0"/>
              </a:rPr>
              <a:t>                      </a:t>
            </a:r>
            <a:r>
              <a:rPr lang="ru-RU" dirty="0" smtClean="0">
                <a:ea typeface="Tahoma" panose="020B0604030504040204" pitchFamily="34" charset="0"/>
                <a:cs typeface="Tahoma" panose="020B0604030504040204" pitchFamily="34" charset="0"/>
              </a:rPr>
              <a:t>                 13.02.2017 </a:t>
            </a:r>
            <a:r>
              <a:rPr lang="ru-RU" dirty="0">
                <a:ea typeface="Tahoma" panose="020B0604030504040204" pitchFamily="34" charset="0"/>
                <a:cs typeface="Tahoma" panose="020B0604030504040204" pitchFamily="34" charset="0"/>
              </a:rPr>
              <a:t>– </a:t>
            </a:r>
            <a:r>
              <a:rPr lang="ru-RU" dirty="0" smtClean="0">
                <a:ea typeface="Tahoma" panose="020B0604030504040204" pitchFamily="34" charset="0"/>
                <a:cs typeface="Tahoma" panose="020B0604030504040204" pitchFamily="34" charset="0"/>
              </a:rPr>
              <a:t>22.02.2017</a:t>
            </a:r>
            <a:endParaRPr lang="ru-RU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/>
            <a:endParaRPr lang="ru-RU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/>
            <a:r>
              <a:rPr lang="ru-RU" b="1" dirty="0">
                <a:ea typeface="Tahoma" panose="020B0604030504040204" pitchFamily="34" charset="0"/>
                <a:cs typeface="Tahoma" panose="020B0604030504040204" pitchFamily="34" charset="0"/>
              </a:rPr>
              <a:t>Участники</a:t>
            </a:r>
            <a:r>
              <a:rPr lang="ru-RU" dirty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b="1" dirty="0">
                <a:ea typeface="Tahoma" panose="020B0604030504040204" pitchFamily="34" charset="0"/>
                <a:cs typeface="Tahoma" panose="020B0604030504040204" pitchFamily="34" charset="0"/>
              </a:rPr>
              <a:t>проекта</a:t>
            </a:r>
          </a:p>
          <a:p>
            <a:pPr marL="457200" indent="-457200"/>
            <a:r>
              <a:rPr lang="ru-RU" sz="2400" b="1" dirty="0">
                <a:ea typeface="Tahoma" panose="020B0604030504040204" pitchFamily="34" charset="0"/>
                <a:cs typeface="Tahoma" panose="020B0604030504040204" pitchFamily="34" charset="0"/>
              </a:rPr>
              <a:t>               </a:t>
            </a:r>
            <a:r>
              <a:rPr lang="ru-RU" sz="2400" b="1" dirty="0" smtClean="0">
                <a:ea typeface="Tahoma" panose="020B0604030504040204" pitchFamily="34" charset="0"/>
                <a:cs typeface="Tahoma" panose="020B0604030504040204" pitchFamily="34" charset="0"/>
              </a:rPr>
              <a:t>               </a:t>
            </a:r>
            <a:r>
              <a:rPr lang="ru-RU" dirty="0" smtClean="0">
                <a:ea typeface="Tahoma" panose="020B0604030504040204" pitchFamily="34" charset="0"/>
                <a:cs typeface="Tahoma" panose="020B0604030504040204" pitchFamily="34" charset="0"/>
              </a:rPr>
              <a:t>дети</a:t>
            </a:r>
            <a:r>
              <a:rPr lang="ru-RU" dirty="0"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dirty="0" smtClean="0">
                <a:ea typeface="Tahoma" panose="020B0604030504040204" pitchFamily="34" charset="0"/>
                <a:cs typeface="Tahoma" panose="020B0604030504040204" pitchFamily="34" charset="0"/>
              </a:rPr>
              <a:t>воспитатель, </a:t>
            </a:r>
            <a:r>
              <a:rPr lang="ru-RU" dirty="0">
                <a:ea typeface="Tahoma" panose="020B0604030504040204" pitchFamily="34" charset="0"/>
                <a:cs typeface="Tahoma" panose="020B0604030504040204" pitchFamily="34" charset="0"/>
              </a:rPr>
              <a:t>учитель-логопед,</a:t>
            </a:r>
          </a:p>
          <a:p>
            <a:pPr marL="457200" indent="-457200"/>
            <a:r>
              <a:rPr lang="ru-RU" dirty="0">
                <a:ea typeface="Tahoma" panose="020B0604030504040204" pitchFamily="34" charset="0"/>
                <a:cs typeface="Tahoma" panose="020B0604030504040204" pitchFamily="34" charset="0"/>
              </a:rPr>
              <a:t>                     </a:t>
            </a:r>
            <a:r>
              <a:rPr lang="ru-RU" dirty="0" smtClean="0">
                <a:ea typeface="Tahoma" panose="020B0604030504040204" pitchFamily="34" charset="0"/>
                <a:cs typeface="Tahoma" panose="020B0604030504040204" pitchFamily="34" charset="0"/>
              </a:rPr>
              <a:t>                  родители старшей группы компенсирующей</a:t>
            </a:r>
          </a:p>
          <a:p>
            <a:pPr marL="457200" indent="-457200"/>
            <a:r>
              <a:rPr lang="ru-RU" dirty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smtClean="0">
                <a:ea typeface="Tahoma" panose="020B0604030504040204" pitchFamily="34" charset="0"/>
                <a:cs typeface="Tahoma" panose="020B0604030504040204" pitchFamily="34" charset="0"/>
              </a:rPr>
              <a:t>                                      направленности </a:t>
            </a:r>
            <a:r>
              <a:rPr lang="ru-RU" sz="2400" dirty="0" smtClean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>
                <a:ea typeface="Tahoma" panose="020B0604030504040204" pitchFamily="34" charset="0"/>
                <a:cs typeface="Tahoma" panose="020B0604030504040204" pitchFamily="34" charset="0"/>
              </a:rPr>
              <a:t>№8</a:t>
            </a:r>
          </a:p>
          <a:p>
            <a:pPr marL="457200" indent="-457200"/>
            <a:r>
              <a:rPr lang="ru-RU" b="1" dirty="0">
                <a:ea typeface="Tahoma" panose="020B0604030504040204" pitchFamily="34" charset="0"/>
                <a:cs typeface="Tahoma" panose="020B0604030504040204" pitchFamily="34" charset="0"/>
              </a:rPr>
              <a:t>Авторы проекта</a:t>
            </a:r>
          </a:p>
          <a:p>
            <a:pPr marL="457200" indent="-457200"/>
            <a:r>
              <a:rPr lang="ru-RU" b="1" dirty="0">
                <a:ea typeface="Tahoma" panose="020B0604030504040204" pitchFamily="34" charset="0"/>
                <a:cs typeface="Tahoma" panose="020B0604030504040204" pitchFamily="34" charset="0"/>
              </a:rPr>
              <a:t>                      </a:t>
            </a:r>
            <a:r>
              <a:rPr lang="ru-RU" b="1" dirty="0" smtClean="0">
                <a:ea typeface="Tahoma" panose="020B0604030504040204" pitchFamily="34" charset="0"/>
                <a:cs typeface="Tahoma" panose="020B0604030504040204" pitchFamily="34" charset="0"/>
              </a:rPr>
              <a:t>                  </a:t>
            </a:r>
            <a:r>
              <a:rPr lang="ru-RU" dirty="0" smtClean="0">
                <a:ea typeface="Tahoma" panose="020B0604030504040204" pitchFamily="34" charset="0"/>
                <a:cs typeface="Tahoma" panose="020B0604030504040204" pitchFamily="34" charset="0"/>
              </a:rPr>
              <a:t>учитель-логопед </a:t>
            </a:r>
            <a:r>
              <a:rPr lang="ru-RU" dirty="0">
                <a:ea typeface="Tahoma" panose="020B0604030504040204" pitchFamily="34" charset="0"/>
                <a:cs typeface="Tahoma" panose="020B0604030504040204" pitchFamily="34" charset="0"/>
              </a:rPr>
              <a:t>гр.№8    Ульянова Ж.Б.</a:t>
            </a:r>
          </a:p>
          <a:p>
            <a:pPr marL="457200" indent="-457200"/>
            <a:r>
              <a:rPr lang="ru-RU" dirty="0">
                <a:ea typeface="Tahoma" panose="020B0604030504040204" pitchFamily="34" charset="0"/>
                <a:cs typeface="Tahoma" panose="020B0604030504040204" pitchFamily="34" charset="0"/>
              </a:rPr>
              <a:t>                      </a:t>
            </a:r>
            <a:r>
              <a:rPr lang="ru-RU" dirty="0" smtClean="0">
                <a:ea typeface="Tahoma" panose="020B0604030504040204" pitchFamily="34" charset="0"/>
                <a:cs typeface="Tahoma" panose="020B0604030504040204" pitchFamily="34" charset="0"/>
              </a:rPr>
              <a:t>                  воспитатель          </a:t>
            </a:r>
            <a:r>
              <a:rPr lang="ru-RU" dirty="0">
                <a:ea typeface="Tahoma" panose="020B0604030504040204" pitchFamily="34" charset="0"/>
                <a:cs typeface="Tahoma" panose="020B0604030504040204" pitchFamily="34" charset="0"/>
              </a:rPr>
              <a:t>гр.№8   </a:t>
            </a:r>
            <a:r>
              <a:rPr lang="ru-RU" dirty="0" err="1">
                <a:ea typeface="Tahoma" panose="020B0604030504040204" pitchFamily="34" charset="0"/>
                <a:cs typeface="Tahoma" panose="020B0604030504040204" pitchFamily="34" charset="0"/>
              </a:rPr>
              <a:t>Нолеваева</a:t>
            </a:r>
            <a:r>
              <a:rPr lang="ru-RU" dirty="0">
                <a:ea typeface="Tahoma" panose="020B0604030504040204" pitchFamily="34" charset="0"/>
                <a:cs typeface="Tahoma" panose="020B0604030504040204" pitchFamily="34" charset="0"/>
              </a:rPr>
              <a:t> Э.Г.</a:t>
            </a:r>
          </a:p>
          <a:p>
            <a:pPr marL="457200" indent="-457200"/>
            <a:r>
              <a:rPr lang="ru-RU" dirty="0">
                <a:ea typeface="Tahoma" panose="020B0604030504040204" pitchFamily="34" charset="0"/>
                <a:cs typeface="Tahoma" panose="020B0604030504040204" pitchFamily="34" charset="0"/>
              </a:rPr>
              <a:t>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xmlns="" val="6449340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Паспорт проекта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600200"/>
            <a:ext cx="7787208" cy="4525963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Цель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4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</a:t>
            </a:r>
            <a:r>
              <a:rPr lang="ru-RU" altLang="ru-RU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формирование чувства патриотизма у детей старшего дошкольного возраста.</a:t>
            </a:r>
          </a:p>
          <a:p>
            <a:pPr marL="0" indent="0" algn="ctr">
              <a:buNone/>
            </a:pP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Тип  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совместный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практико-ориентированный</a:t>
            </a:r>
          </a:p>
          <a:p>
            <a:pPr marL="457200" indent="-457200"/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/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Продолжительность 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-краткосрочный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/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Участники 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воспитатель, 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учитель-логопед, дети, родители                              </a:t>
            </a:r>
          </a:p>
          <a:p>
            <a:pPr marL="0" indent="0">
              <a:buNone/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 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старшей 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группы компенсирующей </a:t>
            </a:r>
          </a:p>
          <a:p>
            <a:pPr marL="0" indent="0">
              <a:buNone/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 направленности №8 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                   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942909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504056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/>
              <a:t>Задачи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1628800"/>
            <a:ext cx="6984776" cy="4497363"/>
          </a:xfrm>
        </p:spPr>
        <p:txBody>
          <a:bodyPr>
            <a:normAutofit/>
          </a:bodyPr>
          <a:lstStyle/>
          <a:p>
            <a:pPr algn="just">
              <a:defRPr/>
            </a:pPr>
            <a:r>
              <a:rPr lang="ru-RU" sz="20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воспитывать </a:t>
            </a:r>
            <a:r>
              <a:rPr lang="ru-RU" sz="2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  детей чувство уважения к российскому воину, его силе и смелости; </a:t>
            </a:r>
            <a:endParaRPr lang="ru-RU" sz="2000" dirty="0" smtClean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defRPr/>
            </a:pPr>
            <a:r>
              <a:rPr lang="ru-RU" sz="20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расширить </a:t>
            </a:r>
            <a:r>
              <a:rPr lang="ru-RU" sz="2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представления детей о 	</a:t>
            </a:r>
            <a:r>
              <a:rPr lang="ru-RU" sz="20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военных профессиях в Российской </a:t>
            </a:r>
            <a:r>
              <a:rPr lang="ru-RU" sz="2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Армии</a:t>
            </a:r>
            <a:r>
              <a:rPr lang="ru-RU" sz="20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  <a:endParaRPr lang="ru-RU" sz="20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defRPr/>
            </a:pPr>
            <a:r>
              <a:rPr lang="ru-RU" sz="20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развивать </a:t>
            </a:r>
            <a:r>
              <a:rPr lang="ru-RU" sz="2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 обогащать речь детей, повышать эрудицию и интеллект;</a:t>
            </a:r>
          </a:p>
          <a:p>
            <a:pPr lvl="0"/>
            <a:r>
              <a:rPr lang="ru-RU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прививать 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нравственные ценности, дать представление о храбрости и верности, добре и зле;</a:t>
            </a:r>
          </a:p>
          <a:p>
            <a:r>
              <a:rPr lang="ru-RU" sz="2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проводить работу с родителями, привлекая их к патриотическому воспитанию детей в семье</a:t>
            </a:r>
            <a:r>
              <a:rPr lang="en-US" sz="2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  <a:endParaRPr lang="ru-RU" sz="20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7089832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Этапы реализации проекта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196752"/>
            <a:ext cx="7787208" cy="49294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b="1" dirty="0" smtClean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b="1" dirty="0">
                <a:ea typeface="Tahoma" panose="020B0604030504040204" pitchFamily="34" charset="0"/>
                <a:cs typeface="Tahoma" panose="020B0604030504040204" pitchFamily="34" charset="0"/>
              </a:rPr>
              <a:t>I.</a:t>
            </a:r>
            <a:r>
              <a:rPr lang="ru-RU" sz="1600" b="1" dirty="0">
                <a:ea typeface="Tahoma" panose="020B0604030504040204" pitchFamily="34" charset="0"/>
                <a:cs typeface="Tahoma" panose="020B0604030504040204" pitchFamily="34" charset="0"/>
              </a:rPr>
              <a:t>Подготовительный</a:t>
            </a:r>
            <a:r>
              <a:rPr lang="en-US" sz="1600" b="1" dirty="0"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lang="ru-RU" sz="1600" b="1" dirty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dirty="0" smtClean="0"/>
              <a:t>1.Провести </a:t>
            </a:r>
            <a:r>
              <a:rPr lang="ru-RU" sz="1600" dirty="0"/>
              <a:t>опрос детей.</a:t>
            </a:r>
          </a:p>
          <a:p>
            <a:pPr marL="0" indent="0">
              <a:buNone/>
            </a:pPr>
            <a:r>
              <a:rPr lang="ru-RU" sz="1600" dirty="0"/>
              <a:t>                                          </a:t>
            </a:r>
            <a:r>
              <a:rPr lang="ru-RU" sz="1600" dirty="0" smtClean="0"/>
              <a:t>2.Подготовить </a:t>
            </a:r>
            <a:r>
              <a:rPr lang="ru-RU" sz="1600" dirty="0"/>
              <a:t>дидактические игры, пособия, атрибуты</a:t>
            </a:r>
          </a:p>
          <a:p>
            <a:pPr marL="0" indent="0">
              <a:buNone/>
            </a:pPr>
            <a:r>
              <a:rPr lang="ru-RU" sz="1600" dirty="0"/>
              <a:t>                                         </a:t>
            </a:r>
            <a:r>
              <a:rPr lang="ru-RU" sz="1600" dirty="0" smtClean="0"/>
              <a:t> 3.Подобрать </a:t>
            </a:r>
            <a:r>
              <a:rPr lang="ru-RU" sz="1600" dirty="0"/>
              <a:t>методическую, научно-популярную и          </a:t>
            </a:r>
          </a:p>
          <a:p>
            <a:pPr marL="0" indent="0">
              <a:buNone/>
            </a:pPr>
            <a:r>
              <a:rPr lang="ru-RU" sz="1600" dirty="0"/>
              <a:t>                                              </a:t>
            </a:r>
            <a:r>
              <a:rPr lang="ru-RU" sz="1600" dirty="0" smtClean="0"/>
              <a:t> </a:t>
            </a:r>
            <a:r>
              <a:rPr lang="ru-RU" sz="1600" dirty="0"/>
              <a:t>художественную литературу, иллюстрации.</a:t>
            </a:r>
          </a:p>
          <a:p>
            <a:endParaRPr lang="en-US" sz="1600" dirty="0"/>
          </a:p>
          <a:p>
            <a:pPr marL="0" indent="0">
              <a:buNone/>
            </a:pPr>
            <a:r>
              <a:rPr lang="en-US" sz="1600" dirty="0"/>
              <a:t> </a:t>
            </a:r>
            <a:r>
              <a:rPr lang="ru-RU" sz="1600" dirty="0"/>
              <a:t> </a:t>
            </a:r>
            <a:r>
              <a:rPr lang="ru-RU" sz="1600" dirty="0" smtClean="0"/>
              <a:t> </a:t>
            </a:r>
            <a:r>
              <a:rPr lang="en-US" sz="1600" b="1" dirty="0" smtClean="0"/>
              <a:t>II</a:t>
            </a:r>
            <a:r>
              <a:rPr lang="en-US" sz="1600" b="1" dirty="0"/>
              <a:t>. </a:t>
            </a:r>
            <a:r>
              <a:rPr lang="ru-RU" sz="1600" b="1" dirty="0"/>
              <a:t>Реализация</a:t>
            </a:r>
            <a:r>
              <a:rPr lang="en-US" sz="1600" b="1" dirty="0"/>
              <a:t>:</a:t>
            </a:r>
            <a:r>
              <a:rPr lang="ru-RU" sz="1600" dirty="0"/>
              <a:t> </a:t>
            </a:r>
            <a:r>
              <a:rPr lang="ru-RU" sz="1600" dirty="0" smtClean="0"/>
              <a:t>1.Проведение </a:t>
            </a:r>
            <a:r>
              <a:rPr lang="ru-RU" sz="1600" dirty="0"/>
              <a:t>воспитателями и учителем - логопедом</a:t>
            </a:r>
          </a:p>
          <a:p>
            <a:pPr marL="0" indent="0">
              <a:buNone/>
            </a:pPr>
            <a:r>
              <a:rPr lang="ru-RU" sz="1600" dirty="0"/>
              <a:t>                                   </a:t>
            </a:r>
            <a:r>
              <a:rPr lang="ru-RU" sz="1600" dirty="0" smtClean="0"/>
              <a:t> </a:t>
            </a:r>
            <a:r>
              <a:rPr lang="ru-RU" sz="1600" dirty="0"/>
              <a:t>мероприятий с детьми по плану проекта. </a:t>
            </a:r>
          </a:p>
          <a:p>
            <a:pPr marL="0" indent="0">
              <a:buNone/>
            </a:pPr>
            <a:r>
              <a:rPr lang="ru-RU" sz="1600" dirty="0"/>
              <a:t>                                 </a:t>
            </a:r>
            <a:r>
              <a:rPr lang="ru-RU" sz="1600" dirty="0" smtClean="0"/>
              <a:t>2.Приобщение </a:t>
            </a:r>
            <a:r>
              <a:rPr lang="ru-RU" sz="1600" dirty="0"/>
              <a:t>родителей к совместной работе.</a:t>
            </a:r>
          </a:p>
          <a:p>
            <a:endParaRPr lang="ru-RU" sz="1600" dirty="0"/>
          </a:p>
          <a:p>
            <a:endParaRPr lang="ru-RU" sz="1600" dirty="0"/>
          </a:p>
          <a:p>
            <a:pPr marL="0" indent="0">
              <a:buNone/>
            </a:pPr>
            <a:r>
              <a:rPr lang="ru-RU" sz="1600" b="1" dirty="0"/>
              <a:t>    </a:t>
            </a:r>
            <a:r>
              <a:rPr lang="en-US" sz="1600" b="1" dirty="0" smtClean="0"/>
              <a:t>III</a:t>
            </a:r>
            <a:r>
              <a:rPr lang="en-US" sz="1600" b="1" dirty="0"/>
              <a:t>. </a:t>
            </a:r>
            <a:r>
              <a:rPr lang="ru-RU" sz="1600" b="1" dirty="0"/>
              <a:t>Заключительный</a:t>
            </a:r>
            <a:r>
              <a:rPr lang="en-US" sz="1600" b="1" dirty="0"/>
              <a:t>: </a:t>
            </a:r>
            <a:r>
              <a:rPr lang="en-US" sz="1600" dirty="0"/>
              <a:t>1.</a:t>
            </a:r>
            <a:r>
              <a:rPr lang="ru-RU" sz="1600" dirty="0"/>
              <a:t>Анализ и обобщение результатов.</a:t>
            </a:r>
          </a:p>
          <a:p>
            <a:pPr marL="0" indent="0">
              <a:buNone/>
            </a:pPr>
            <a:r>
              <a:rPr lang="ru-RU" sz="1600" b="1" dirty="0"/>
              <a:t>                                             </a:t>
            </a:r>
            <a:r>
              <a:rPr lang="ru-RU" sz="1600" dirty="0" smtClean="0"/>
              <a:t>2.Выставка </a:t>
            </a:r>
            <a:r>
              <a:rPr lang="ru-RU" sz="1600" dirty="0"/>
              <a:t>результатов совместной продуктивной</a:t>
            </a:r>
          </a:p>
          <a:p>
            <a:pPr marL="0" indent="0">
              <a:buNone/>
            </a:pPr>
            <a:r>
              <a:rPr lang="ru-RU" sz="1600" dirty="0"/>
              <a:t>                                                </a:t>
            </a:r>
            <a:r>
              <a:rPr lang="ru-RU" sz="1600" dirty="0" smtClean="0"/>
              <a:t>деятельности  </a:t>
            </a:r>
            <a:r>
              <a:rPr lang="ru-RU" sz="1600" dirty="0"/>
              <a:t>всех участников проекта. </a:t>
            </a:r>
          </a:p>
          <a:p>
            <a:pPr marL="0" indent="0">
              <a:buNone/>
            </a:pPr>
            <a:r>
              <a:rPr lang="ru-RU" sz="1600" dirty="0"/>
              <a:t>                                              </a:t>
            </a:r>
            <a:r>
              <a:rPr lang="ru-RU" sz="1600" dirty="0" smtClean="0"/>
              <a:t>3.Создание </a:t>
            </a:r>
            <a:r>
              <a:rPr lang="ru-RU" sz="1600" dirty="0"/>
              <a:t>презентации.</a:t>
            </a:r>
          </a:p>
          <a:p>
            <a:pPr marL="0" indent="0">
              <a:buNone/>
            </a:pPr>
            <a:r>
              <a:rPr lang="ru-RU" sz="1600" b="1" dirty="0"/>
              <a:t>                                         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xmlns="" val="3950585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Ожидаемые результаты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600200"/>
            <a:ext cx="7560840" cy="4525963"/>
          </a:xfrm>
        </p:spPr>
        <p:txBody>
          <a:bodyPr>
            <a:normAutofit/>
          </a:bodyPr>
          <a:lstStyle/>
          <a:p>
            <a:pPr indent="0" eaLnBrk="0" hangingPunct="0">
              <a:buNone/>
              <a:tabLst>
                <a:tab pos="539750" algn="l"/>
              </a:tabLst>
              <a:defRPr/>
            </a:pPr>
            <a:r>
              <a:rPr lang="ru-RU" sz="1800" b="1" dirty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 детей </a:t>
            </a:r>
            <a: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</a:t>
            </a:r>
            <a:r>
              <a:rPr lang="ru-RU" sz="1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повышение </a:t>
            </a:r>
            <a:r>
              <a:rPr lang="ru-RU" sz="18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знаний о военных профессиях</a:t>
            </a:r>
            <a:r>
              <a:rPr lang="en-US" sz="18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  <a:r>
              <a:rPr lang="ru-RU" sz="18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US" sz="1800" dirty="0" smtClean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indent="0" eaLnBrk="0" hangingPunct="0">
              <a:buNone/>
              <a:tabLst>
                <a:tab pos="539750" algn="l"/>
              </a:tabLst>
              <a:defRPr/>
            </a:pPr>
            <a:r>
              <a:rPr lang="en-US" sz="18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</a:t>
            </a:r>
            <a:r>
              <a:rPr lang="en-US" sz="1800" b="1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</a:t>
            </a:r>
            <a:r>
              <a:rPr lang="ru-RU" sz="18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развитие </a:t>
            </a:r>
            <a:r>
              <a:rPr lang="ru-RU" sz="1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способности </a:t>
            </a:r>
            <a:r>
              <a:rPr lang="ru-RU" sz="18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отражать </a:t>
            </a:r>
            <a:r>
              <a:rPr lang="ru-RU" sz="1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свои знания, впечатления, мысли и чувства в играх</a:t>
            </a:r>
            <a:r>
              <a:rPr lang="ru-RU" sz="18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1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пении, чтении стихотворений, составлении собственных рассказов;</a:t>
            </a:r>
          </a:p>
          <a:p>
            <a:pPr marL="0" lvl="0" indent="0">
              <a:buNone/>
            </a:pPr>
            <a:endParaRPr lang="ru-RU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0" indent="0">
              <a:buNone/>
            </a:pP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  <a: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 </a:t>
            </a:r>
            <a:r>
              <a:rPr lang="ru-RU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педагогов - </a:t>
            </a:r>
            <a:r>
              <a:rPr lang="ru-RU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повышение 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профессиональной компетенции.</a:t>
            </a:r>
          </a:p>
          <a:p>
            <a:pPr marL="457200" lvl="0" indent="-457200"/>
            <a:endParaRPr lang="ru-RU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</a:t>
            </a:r>
            <a:r>
              <a:rPr lang="ru-RU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 родителей </a:t>
            </a:r>
            <a:r>
              <a:rPr lang="en-US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</a:t>
            </a:r>
            <a:r>
              <a:rPr lang="ru-RU" sz="1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повышение заинтересованности </a:t>
            </a:r>
            <a:r>
              <a:rPr lang="ru-RU" sz="18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формировании </a:t>
            </a:r>
            <a:r>
              <a:rPr lang="ru-RU" sz="1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чувства патриотизма у детей.</a:t>
            </a:r>
          </a:p>
          <a:p>
            <a:pPr marL="0" lvl="0" indent="0">
              <a:buNone/>
            </a:pPr>
            <a:endParaRPr lang="ru-RU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0" indent="0">
              <a:buNone/>
            </a:pP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</a:t>
            </a:r>
            <a:r>
              <a:rPr lang="ru-RU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 ДОО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– </a:t>
            </a:r>
            <a:r>
              <a:rPr lang="ru-RU" sz="2000" dirty="0">
                <a:cs typeface="Times New Roman" panose="02020603050405020304" pitchFamily="18" charset="0"/>
              </a:rPr>
              <a:t>Праздничное оформление групп, </a:t>
            </a:r>
            <a:r>
              <a:rPr lang="ru-RU" sz="2000" dirty="0" smtClean="0">
                <a:cs typeface="Times New Roman" panose="02020603050405020304" pitchFamily="18" charset="0"/>
              </a:rPr>
              <a:t>холлов.</a:t>
            </a:r>
            <a:endParaRPr lang="ru-RU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ru-RU" sz="23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8433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3568" y="692696"/>
            <a:ext cx="2448272" cy="381642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834" r="5834" b="5357"/>
          <a:stretch/>
        </p:blipFill>
        <p:spPr>
          <a:xfrm>
            <a:off x="3275856" y="1052736"/>
            <a:ext cx="2376264" cy="410078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333" t="14700" r="19267" b="26501"/>
          <a:stretch/>
        </p:blipFill>
        <p:spPr>
          <a:xfrm>
            <a:off x="5796136" y="1484784"/>
            <a:ext cx="2561481" cy="40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392528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356" t="13207" r="-17356" b="11321"/>
          <a:stretch/>
        </p:blipFill>
        <p:spPr>
          <a:xfrm>
            <a:off x="827584" y="836712"/>
            <a:ext cx="2489473" cy="336106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462" b="-1"/>
          <a:stretch/>
        </p:blipFill>
        <p:spPr>
          <a:xfrm>
            <a:off x="3203848" y="1196752"/>
            <a:ext cx="2385448" cy="36004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8823" t="17291" r="3569" b="10404"/>
          <a:stretch/>
        </p:blipFill>
        <p:spPr>
          <a:xfrm>
            <a:off x="5724128" y="1844824"/>
            <a:ext cx="2576885" cy="3312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594723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005"/>
          <a:stretch/>
        </p:blipFill>
        <p:spPr>
          <a:xfrm rot="5400000">
            <a:off x="611560" y="1052736"/>
            <a:ext cx="3888432" cy="331236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722"/>
          <a:stretch/>
        </p:blipFill>
        <p:spPr>
          <a:xfrm>
            <a:off x="5004048" y="1700808"/>
            <a:ext cx="2921521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720575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DSC_186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77317" y="1712289"/>
            <a:ext cx="2955541" cy="3857652"/>
          </a:xfrm>
          <a:prstGeom prst="rect">
            <a:avLst/>
          </a:prstGeom>
        </p:spPr>
      </p:pic>
      <p:pic>
        <p:nvPicPr>
          <p:cNvPr id="5" name="Рисунок 4" descr="DSC_1297.JPG"/>
          <p:cNvPicPr>
            <a:picLocks noChangeAspect="1"/>
          </p:cNvPicPr>
          <p:nvPr/>
        </p:nvPicPr>
        <p:blipFill>
          <a:blip r:embed="rId3" cstate="print"/>
          <a:srcRect b="6279"/>
          <a:stretch>
            <a:fillRect/>
          </a:stretch>
        </p:blipFill>
        <p:spPr>
          <a:xfrm>
            <a:off x="1000100" y="785794"/>
            <a:ext cx="3071834" cy="3857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437393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DSC_129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14810" y="2571744"/>
            <a:ext cx="4041180" cy="2701792"/>
          </a:xfrm>
          <a:prstGeom prst="rect">
            <a:avLst/>
          </a:prstGeom>
        </p:spPr>
      </p:pic>
      <p:pic>
        <p:nvPicPr>
          <p:cNvPr id="2" name="Рисунок 1" descr="DSC_1295.JPG"/>
          <p:cNvPicPr>
            <a:picLocks noChangeAspect="1"/>
          </p:cNvPicPr>
          <p:nvPr/>
        </p:nvPicPr>
        <p:blipFill>
          <a:blip r:embed="rId3" cstate="print"/>
          <a:srcRect l="4615" r="5785"/>
          <a:stretch>
            <a:fillRect/>
          </a:stretch>
        </p:blipFill>
        <p:spPr>
          <a:xfrm>
            <a:off x="857224" y="785794"/>
            <a:ext cx="3929090" cy="261195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_1303.JPG"/>
          <p:cNvPicPr>
            <a:picLocks noChangeAspect="1"/>
          </p:cNvPicPr>
          <p:nvPr/>
        </p:nvPicPr>
        <p:blipFill>
          <a:blip r:embed="rId2" cstate="print"/>
          <a:srcRect l="4668"/>
          <a:stretch>
            <a:fillRect/>
          </a:stretch>
        </p:blipFill>
        <p:spPr>
          <a:xfrm rot="5400000">
            <a:off x="785802" y="1428720"/>
            <a:ext cx="3643305" cy="2643206"/>
          </a:xfrm>
          <a:prstGeom prst="rect">
            <a:avLst/>
          </a:prstGeom>
        </p:spPr>
      </p:pic>
      <p:pic>
        <p:nvPicPr>
          <p:cNvPr id="3" name="Рисунок 2" descr="DSC_1304.JPG"/>
          <p:cNvPicPr>
            <a:picLocks noChangeAspect="1"/>
          </p:cNvPicPr>
          <p:nvPr/>
        </p:nvPicPr>
        <p:blipFill>
          <a:blip r:embed="rId3" cstate="print"/>
          <a:srcRect l="22603" r="24784"/>
          <a:stretch>
            <a:fillRect/>
          </a:stretch>
        </p:blipFill>
        <p:spPr>
          <a:xfrm rot="5400000">
            <a:off x="4885506" y="1952117"/>
            <a:ext cx="3134759" cy="335148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G-20170228-WA0020.jpg"/>
          <p:cNvPicPr>
            <a:picLocks noChangeAspect="1"/>
          </p:cNvPicPr>
          <p:nvPr/>
        </p:nvPicPr>
        <p:blipFill>
          <a:blip r:embed="rId2" cstate="print"/>
          <a:srcRect t="26667"/>
          <a:stretch>
            <a:fillRect/>
          </a:stretch>
        </p:blipFill>
        <p:spPr>
          <a:xfrm>
            <a:off x="4074133" y="2729132"/>
            <a:ext cx="4286248" cy="2693737"/>
          </a:xfrm>
          <a:prstGeom prst="rect">
            <a:avLst/>
          </a:prstGeom>
        </p:spPr>
      </p:pic>
      <p:pic>
        <p:nvPicPr>
          <p:cNvPr id="2" name="Рисунок 1" descr="DSC_1869.JPG"/>
          <p:cNvPicPr>
            <a:picLocks noChangeAspect="1"/>
          </p:cNvPicPr>
          <p:nvPr/>
        </p:nvPicPr>
        <p:blipFill>
          <a:blip r:embed="rId3" cstate="print"/>
          <a:srcRect t="16237"/>
          <a:stretch>
            <a:fillRect/>
          </a:stretch>
        </p:blipFill>
        <p:spPr>
          <a:xfrm>
            <a:off x="719845" y="715844"/>
            <a:ext cx="4224245" cy="276435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-20170228-WA0012.jpg"/>
          <p:cNvPicPr>
            <a:picLocks noChangeAspect="1"/>
          </p:cNvPicPr>
          <p:nvPr/>
        </p:nvPicPr>
        <p:blipFill>
          <a:blip r:embed="rId3" cstate="print"/>
          <a:srcRect b="6051"/>
          <a:stretch>
            <a:fillRect/>
          </a:stretch>
        </p:blipFill>
        <p:spPr>
          <a:xfrm>
            <a:off x="1047801" y="857232"/>
            <a:ext cx="3025714" cy="3790159"/>
          </a:xfrm>
          <a:prstGeom prst="rect">
            <a:avLst/>
          </a:prstGeom>
        </p:spPr>
      </p:pic>
      <p:pic>
        <p:nvPicPr>
          <p:cNvPr id="3" name="Рисунок 2" descr="IMG-20170228-WA0013.jpg"/>
          <p:cNvPicPr>
            <a:picLocks noChangeAspect="1"/>
          </p:cNvPicPr>
          <p:nvPr/>
        </p:nvPicPr>
        <p:blipFill>
          <a:blip r:embed="rId4" cstate="print"/>
          <a:srcRect t="5382" b="10782"/>
          <a:stretch>
            <a:fillRect/>
          </a:stretch>
        </p:blipFill>
        <p:spPr>
          <a:xfrm>
            <a:off x="5143504" y="1643050"/>
            <a:ext cx="2928958" cy="362946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-20170228-WA00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1510" y="755685"/>
            <a:ext cx="5048283" cy="3786213"/>
          </a:xfrm>
          <a:prstGeom prst="rect">
            <a:avLst/>
          </a:prstGeom>
        </p:spPr>
      </p:pic>
      <p:pic>
        <p:nvPicPr>
          <p:cNvPr id="3" name="Рисунок 2" descr="IMG-20170228-WA001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00760" y="1857364"/>
            <a:ext cx="2453054" cy="327073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71802" y="7072338"/>
            <a:ext cx="7772400" cy="26025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293034"/>
            <a:ext cx="7772400" cy="993090"/>
          </a:xfrm>
        </p:spPr>
        <p:txBody>
          <a:bodyPr>
            <a:normAutofit/>
          </a:bodyPr>
          <a:lstStyle/>
          <a:p>
            <a:pPr algn="just"/>
            <a:r>
              <a:rPr lang="ru-RU" sz="4800" b="1" dirty="0" smtClean="0"/>
              <a:t>                   </a:t>
            </a:r>
            <a:r>
              <a:rPr lang="ru-RU" sz="4800" b="1" dirty="0" smtClean="0">
                <a:solidFill>
                  <a:schemeClr val="tx1"/>
                </a:solidFill>
              </a:rPr>
              <a:t>Спасибо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446</Words>
  <Application>Microsoft Office PowerPoint</Application>
  <PresentationFormat>Экран (4:3)</PresentationFormat>
  <Paragraphs>69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Наша Армия Родная</vt:lpstr>
      <vt:lpstr>Актуальность</vt:lpstr>
      <vt:lpstr>Слайд 3</vt:lpstr>
      <vt:lpstr>Паспорт проекта</vt:lpstr>
      <vt:lpstr>Задачи</vt:lpstr>
      <vt:lpstr>Этапы реализации проекта</vt:lpstr>
      <vt:lpstr>Ожидаемые результаты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Катенок</dc:creator>
  <cp:lastModifiedBy>BUK</cp:lastModifiedBy>
  <cp:revision>20</cp:revision>
  <dcterms:created xsi:type="dcterms:W3CDTF">2013-01-28T18:58:54Z</dcterms:created>
  <dcterms:modified xsi:type="dcterms:W3CDTF">2017-02-28T07:18:59Z</dcterms:modified>
</cp:coreProperties>
</file>