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9" r:id="rId2"/>
    <p:sldId id="264" r:id="rId3"/>
    <p:sldId id="265" r:id="rId4"/>
    <p:sldId id="266" r:id="rId5"/>
    <p:sldId id="267" r:id="rId6"/>
    <p:sldId id="268" r:id="rId7"/>
    <p:sldId id="272" r:id="rId8"/>
    <p:sldId id="279" r:id="rId9"/>
    <p:sldId id="282" r:id="rId10"/>
    <p:sldId id="284" r:id="rId11"/>
    <p:sldId id="273" r:id="rId12"/>
    <p:sldId id="274" r:id="rId13"/>
    <p:sldId id="276" r:id="rId14"/>
    <p:sldId id="305" r:id="rId15"/>
    <p:sldId id="290" r:id="rId16"/>
    <p:sldId id="285" r:id="rId17"/>
    <p:sldId id="293" r:id="rId18"/>
    <p:sldId id="297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458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D6A9A2-2C06-4CB9-929C-ECFA2963F2F3}" type="datetimeFigureOut">
              <a:rPr lang="ru-RU" smtClean="0"/>
              <a:pPr/>
              <a:t>12.04.2017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E39FDC-B3A2-4363-9426-2882EA15FC6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09164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E39FDC-B3A2-4363-9426-2882EA15FC62}" type="slidenum">
              <a:rPr lang="ru-RU" smtClean="0"/>
              <a:pPr/>
              <a:t>10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E39FDC-B3A2-4363-9426-2882EA15FC62}" type="slidenum">
              <a:rPr lang="ru-RU" smtClean="0"/>
              <a:pPr/>
              <a:t>11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E39FDC-B3A2-4363-9426-2882EA15FC62}" type="slidenum">
              <a:rPr lang="ru-RU" smtClean="0"/>
              <a:pPr/>
              <a:t>13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E39FDC-B3A2-4363-9426-2882EA15FC62}" type="slidenum">
              <a:rPr lang="ru-RU" smtClean="0"/>
              <a:pPr/>
              <a:t>17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4C71EC6-210F-42DE-9C53-41977AD35B3D}" type="datetimeFigureOut">
              <a:rPr lang="ru-RU" smtClean="0"/>
              <a:pPr/>
              <a:t>12.04.2017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4C71EC6-210F-42DE-9C53-41977AD35B3D}" type="datetimeFigureOut">
              <a:rPr lang="ru-RU" smtClean="0"/>
              <a:pPr/>
              <a:t>12.04.2017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4C71EC6-210F-42DE-9C53-41977AD35B3D}" type="datetimeFigureOut">
              <a:rPr lang="ru-RU" smtClean="0"/>
              <a:pPr/>
              <a:t>12.04.2017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4C71EC6-210F-42DE-9C53-41977AD35B3D}" type="datetimeFigureOut">
              <a:rPr lang="ru-RU" smtClean="0"/>
              <a:pPr/>
              <a:t>12.04.2017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4C71EC6-210F-42DE-9C53-41977AD35B3D}" type="datetimeFigureOut">
              <a:rPr lang="ru-RU" smtClean="0"/>
              <a:pPr/>
              <a:t>12.04.2017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4C71EC6-210F-42DE-9C53-41977AD35B3D}" type="datetimeFigureOut">
              <a:rPr lang="ru-RU" smtClean="0"/>
              <a:pPr/>
              <a:t>12.04.2017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4C71EC6-210F-42DE-9C53-41977AD35B3D}" type="datetimeFigureOut">
              <a:rPr lang="ru-RU" smtClean="0"/>
              <a:pPr/>
              <a:t>12.04.2017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4C71EC6-210F-42DE-9C53-41977AD35B3D}" type="datetimeFigureOut">
              <a:rPr lang="ru-RU" smtClean="0"/>
              <a:pPr/>
              <a:t>12.04.2017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4C71EC6-210F-42DE-9C53-41977AD35B3D}" type="datetimeFigureOut">
              <a:rPr lang="ru-RU" smtClean="0"/>
              <a:pPr/>
              <a:t>12.04.2017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4C71EC6-210F-42DE-9C53-41977AD35B3D}" type="datetimeFigureOut">
              <a:rPr lang="ru-RU" smtClean="0"/>
              <a:pPr/>
              <a:t>12.04.2017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4C71EC6-210F-42DE-9C53-41977AD35B3D}" type="datetimeFigureOut">
              <a:rPr lang="ru-RU" smtClean="0"/>
              <a:pPr/>
              <a:t>12.04.2017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611560" y="1285861"/>
            <a:ext cx="7772400" cy="1071570"/>
          </a:xfrm>
        </p:spPr>
        <p:txBody>
          <a:bodyPr/>
          <a:lstStyle/>
          <a:p>
            <a:r>
              <a:rPr lang="ru-RU" sz="5400" b="1" dirty="0" smtClean="0"/>
              <a:t>Космические дали</a:t>
            </a:r>
            <a:endParaRPr lang="ru-RU" sz="5400" b="1" dirty="0"/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1371600" y="2500306"/>
            <a:ext cx="6486548" cy="2656886"/>
          </a:xfrm>
        </p:spPr>
        <p:txBody>
          <a:bodyPr/>
          <a:lstStyle/>
          <a:p>
            <a:pPr marL="457200" indent="-457200"/>
            <a:r>
              <a:rPr lang="ru-RU" sz="2400" dirty="0">
                <a:solidFill>
                  <a:schemeClr val="accent4"/>
                </a:solidFill>
              </a:rPr>
              <a:t>Старшая группа компенсирующей направленности № 8  МБДОУ № </a:t>
            </a:r>
            <a:r>
              <a:rPr lang="ru-RU" sz="2400" dirty="0" smtClean="0">
                <a:solidFill>
                  <a:schemeClr val="accent4"/>
                </a:solidFill>
              </a:rPr>
              <a:t>144</a:t>
            </a:r>
          </a:p>
          <a:p>
            <a:pPr marL="457200" indent="-457200"/>
            <a:endParaRPr lang="ru-RU" sz="2400" dirty="0" smtClean="0">
              <a:solidFill>
                <a:schemeClr val="accent4"/>
              </a:solidFill>
            </a:endParaRPr>
          </a:p>
          <a:p>
            <a:pPr marL="457200" indent="-457200"/>
            <a:r>
              <a:rPr lang="ru-RU" sz="2000" b="1" dirty="0" smtClean="0">
                <a:solidFill>
                  <a:schemeClr val="accent4"/>
                </a:solidFill>
                <a:ea typeface="Tahoma" panose="020B0604030504040204" pitchFamily="34" charset="0"/>
                <a:cs typeface="Tahoma" panose="020B0604030504040204" pitchFamily="34" charset="0"/>
              </a:rPr>
              <a:t>Авторы проекта</a:t>
            </a:r>
          </a:p>
          <a:p>
            <a:pPr marL="457200" indent="-457200"/>
            <a:r>
              <a:rPr lang="ru-RU" sz="2000" b="1" dirty="0" smtClean="0">
                <a:solidFill>
                  <a:schemeClr val="accent4"/>
                </a:solidFill>
                <a:ea typeface="Tahoma" panose="020B0604030504040204" pitchFamily="34" charset="0"/>
                <a:cs typeface="Tahoma" panose="020B0604030504040204" pitchFamily="34" charset="0"/>
              </a:rPr>
              <a:t>                                        </a:t>
            </a:r>
            <a:r>
              <a:rPr lang="ru-RU" sz="1800" dirty="0" smtClean="0">
                <a:solidFill>
                  <a:schemeClr val="accent4"/>
                </a:solidFill>
                <a:ea typeface="Tahoma" panose="020B0604030504040204" pitchFamily="34" charset="0"/>
                <a:cs typeface="Tahoma" panose="020B0604030504040204" pitchFamily="34" charset="0"/>
              </a:rPr>
              <a:t>учитель-логопед Ульянова Ж.Б.</a:t>
            </a:r>
          </a:p>
          <a:p>
            <a:pPr marL="457200" indent="-457200"/>
            <a:r>
              <a:rPr lang="ru-RU" sz="1800" dirty="0" smtClean="0">
                <a:solidFill>
                  <a:schemeClr val="accent4"/>
                </a:solidFill>
                <a:ea typeface="Tahoma" panose="020B0604030504040204" pitchFamily="34" charset="0"/>
                <a:cs typeface="Tahoma" panose="020B0604030504040204" pitchFamily="34" charset="0"/>
              </a:rPr>
              <a:t>                                                 воспитатель    </a:t>
            </a:r>
            <a:r>
              <a:rPr lang="ru-RU" sz="1800" dirty="0" err="1" smtClean="0">
                <a:solidFill>
                  <a:schemeClr val="accent4"/>
                </a:solidFill>
                <a:ea typeface="Tahoma" panose="020B0604030504040204" pitchFamily="34" charset="0"/>
                <a:cs typeface="Tahoma" panose="020B0604030504040204" pitchFamily="34" charset="0"/>
              </a:rPr>
              <a:t>Нолеваева</a:t>
            </a:r>
            <a:r>
              <a:rPr lang="ru-RU" sz="1800" dirty="0" smtClean="0">
                <a:solidFill>
                  <a:schemeClr val="accent4"/>
                </a:solidFill>
                <a:ea typeface="Tahoma" panose="020B0604030504040204" pitchFamily="34" charset="0"/>
                <a:cs typeface="Tahoma" panose="020B0604030504040204" pitchFamily="34" charset="0"/>
              </a:rPr>
              <a:t> Э.Г.</a:t>
            </a:r>
          </a:p>
          <a:p>
            <a:endParaRPr lang="ru-RU" sz="2400" dirty="0" smtClean="0">
              <a:solidFill>
                <a:schemeClr val="accent4"/>
              </a:solidFill>
            </a:endParaRPr>
          </a:p>
          <a:p>
            <a:endParaRPr lang="ru-RU" sz="2400" dirty="0">
              <a:solidFill>
                <a:schemeClr val="accent4"/>
              </a:solidFill>
            </a:endParaRPr>
          </a:p>
          <a:p>
            <a:endParaRPr lang="ru-RU" dirty="0">
              <a:solidFill>
                <a:schemeClr val="accent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39449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998984"/>
          </a:xfrm>
        </p:spPr>
        <p:txBody>
          <a:bodyPr/>
          <a:lstStyle/>
          <a:p>
            <a:r>
              <a:rPr lang="ru-RU" sz="2800" b="1" dirty="0"/>
              <a:t>Актуальность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484784"/>
            <a:ext cx="7848872" cy="4722515"/>
          </a:xfrm>
        </p:spPr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      Несколько 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десятков лет назад мало кто из вчерашних мальчишек не хотел стать космонавтом. Эта </a:t>
            </a:r>
            <a:r>
              <a:rPr 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мечта совсем 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не актуальна для современных детей. Между тем, космические пираты, звездные войны </a:t>
            </a:r>
            <a:r>
              <a:rPr 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и   другие инопланетные 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существа – герои их любимых мультфильмов. </a:t>
            </a:r>
            <a:r>
              <a:rPr 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Вымышленные   персонажи дезинформируют 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дошкольников, рассказывая о </a:t>
            </a:r>
            <a:r>
              <a:rPr 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     несуществующих 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планетах, и зачастую вызывают у </a:t>
            </a:r>
            <a:r>
              <a:rPr 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них отрицательные 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эмоции, способствуют развитию страхов. Поэтому важно грамотно выстроить работу </a:t>
            </a:r>
            <a:r>
              <a:rPr 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по формированию 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у детей представлений о космосе</a:t>
            </a:r>
          </a:p>
        </p:txBody>
      </p:sp>
    </p:spTree>
    <p:extLst>
      <p:ext uri="{BB962C8B-B14F-4D97-AF65-F5344CB8AC3E}">
        <p14:creationId xmlns:p14="http://schemas.microsoft.com/office/powerpoint/2010/main" val="29780795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720080"/>
          </a:xfrm>
        </p:spPr>
        <p:txBody>
          <a:bodyPr/>
          <a:lstStyle/>
          <a:p>
            <a:r>
              <a:rPr lang="ru-RU" sz="2800" b="1" dirty="0">
                <a:latin typeface="Arial" panose="020B0604020202020204" pitchFamily="34" charset="0"/>
                <a:cs typeface="Arial" panose="020B0604020202020204" pitchFamily="34" charset="0"/>
              </a:rPr>
              <a:t>Паспорт проекта</a:t>
            </a:r>
            <a:endParaRPr lang="ru-RU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412776"/>
            <a:ext cx="7211144" cy="4464496"/>
          </a:xfrm>
        </p:spPr>
        <p:txBody>
          <a:bodyPr/>
          <a:lstStyle/>
          <a:p>
            <a:pPr marL="0" indent="0" algn="ctr">
              <a:buNone/>
            </a:pPr>
            <a:r>
              <a:rPr lang="ru-RU" sz="1800" b="1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Цель</a:t>
            </a:r>
            <a:r>
              <a:rPr lang="ru-RU" sz="1800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ru-RU" sz="1800" dirty="0" smtClean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–</a:t>
            </a:r>
            <a:r>
              <a:rPr lang="ru-RU" altLang="ru-RU" sz="1800" dirty="0" smtClean="0">
                <a:solidFill>
                  <a:srgbClr val="00000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формирование </a:t>
            </a:r>
            <a:r>
              <a:rPr lang="ru-RU" sz="1800" dirty="0" smtClean="0"/>
              <a:t>представлений </a:t>
            </a:r>
            <a:r>
              <a:rPr lang="ru-RU" sz="1800" dirty="0"/>
              <a:t>о роли человека в изучении космического </a:t>
            </a:r>
            <a:r>
              <a:rPr lang="ru-RU" sz="1800" dirty="0" smtClean="0"/>
              <a:t>пространства</a:t>
            </a:r>
          </a:p>
          <a:p>
            <a:pPr marL="0" indent="0" algn="ctr">
              <a:buNone/>
            </a:pPr>
            <a:endParaRPr lang="ru-RU" sz="1800" dirty="0"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ru-RU" sz="1800" b="1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 Тип  </a:t>
            </a:r>
            <a:r>
              <a:rPr lang="ru-RU" sz="1800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- совместный, </a:t>
            </a:r>
            <a:r>
              <a:rPr lang="ru-RU" sz="1800" dirty="0" smtClean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информационно-практико-ориентированный</a:t>
            </a:r>
            <a:endParaRPr lang="ru-RU" sz="1800" dirty="0"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pPr marL="457200" indent="-457200"/>
            <a:endParaRPr lang="ru-RU" sz="1800" dirty="0"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ru-RU" sz="1800" dirty="0" smtClean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ru-RU" sz="1800" b="1" dirty="0" smtClean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ru-RU" sz="1800" b="1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Продолжительность </a:t>
            </a:r>
            <a:r>
              <a:rPr lang="ru-RU" sz="1800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-краткосрочный</a:t>
            </a:r>
          </a:p>
          <a:p>
            <a:pPr marL="457200" indent="-457200"/>
            <a:endParaRPr lang="ru-RU" sz="1800" dirty="0"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ru-RU" sz="1800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 </a:t>
            </a:r>
            <a:r>
              <a:rPr lang="ru-RU" sz="1800" b="1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Участники </a:t>
            </a:r>
            <a:r>
              <a:rPr lang="ru-RU" sz="1800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- воспитатель, учитель-логопед, дети, родители                              </a:t>
            </a:r>
          </a:p>
          <a:p>
            <a:pPr marL="0" indent="0">
              <a:buNone/>
            </a:pPr>
            <a:r>
              <a:rPr lang="ru-RU" sz="1800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                       </a:t>
            </a:r>
            <a:r>
              <a:rPr lang="ru-RU" sz="1800" dirty="0" smtClean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старшей </a:t>
            </a:r>
            <a:r>
              <a:rPr lang="ru-RU" sz="1800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группы компенсирующей </a:t>
            </a:r>
          </a:p>
          <a:p>
            <a:pPr marL="0" indent="0">
              <a:buNone/>
            </a:pPr>
            <a:r>
              <a:rPr lang="ru-RU" sz="1800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                       </a:t>
            </a:r>
            <a:r>
              <a:rPr lang="ru-RU" sz="1800" dirty="0" smtClean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направленности </a:t>
            </a:r>
            <a:r>
              <a:rPr lang="ru-RU" sz="1800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№8 </a:t>
            </a:r>
            <a:r>
              <a:rPr lang="ru-RU" sz="1800" dirty="0" smtClean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МБДОУ№144 </a:t>
            </a:r>
            <a:endParaRPr lang="ru-RU" sz="1800" dirty="0"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endParaRPr lang="ru-RU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44034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/>
          <a:lstStyle/>
          <a:p>
            <a:r>
              <a:rPr lang="ru-RU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Задачи</a:t>
            </a:r>
            <a:endParaRPr lang="ru-RU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11933" y="1340768"/>
            <a:ext cx="7400427" cy="4525963"/>
          </a:xfrm>
        </p:spPr>
        <p:txBody>
          <a:bodyPr/>
          <a:lstStyle/>
          <a:p>
            <a:r>
              <a:rPr lang="ru-RU" sz="1800" dirty="0" smtClean="0">
                <a:solidFill>
                  <a:srgbClr val="333333"/>
                </a:solidFill>
                <a:latin typeface="Arial" panose="020B0604020202020204" pitchFamily="34" charset="0"/>
              </a:rPr>
              <a:t>расширить </a:t>
            </a:r>
            <a:r>
              <a:rPr lang="ru-RU" sz="1800" dirty="0">
                <a:solidFill>
                  <a:srgbClr val="333333"/>
                </a:solidFill>
                <a:latin typeface="Arial" panose="020B0604020202020204" pitchFamily="34" charset="0"/>
              </a:rPr>
              <a:t>детские представления о Вселенной, Солнечной системе и ее </a:t>
            </a:r>
            <a:r>
              <a:rPr lang="ru-RU" sz="1800" dirty="0" smtClean="0">
                <a:solidFill>
                  <a:srgbClr val="333333"/>
                </a:solidFill>
                <a:latin typeface="Arial" panose="020B0604020202020204" pitchFamily="34" charset="0"/>
              </a:rPr>
              <a:t>планетах</a:t>
            </a:r>
            <a:r>
              <a:rPr lang="en-US" sz="1800" dirty="0" smtClean="0">
                <a:solidFill>
                  <a:srgbClr val="333333"/>
                </a:solidFill>
                <a:latin typeface="Arial" panose="020B0604020202020204" pitchFamily="34" charset="0"/>
              </a:rPr>
              <a:t>;</a:t>
            </a:r>
            <a:endParaRPr lang="ru-RU" sz="1800" dirty="0" smtClean="0">
              <a:solidFill>
                <a:srgbClr val="333333"/>
              </a:solidFill>
              <a:latin typeface="Arial" panose="020B0604020202020204" pitchFamily="34" charset="0"/>
            </a:endParaRPr>
          </a:p>
          <a:p>
            <a:r>
              <a:rPr lang="ru-RU" sz="1800" dirty="0">
                <a:solidFill>
                  <a:srgbClr val="333333"/>
                </a:solidFill>
                <a:latin typeface="Arial" panose="020B0604020202020204" pitchFamily="34" charset="0"/>
              </a:rPr>
              <a:t>п</a:t>
            </a:r>
            <a:r>
              <a:rPr lang="ru-RU" sz="1800" dirty="0" smtClean="0">
                <a:solidFill>
                  <a:srgbClr val="333333"/>
                </a:solidFill>
                <a:latin typeface="Arial" panose="020B0604020202020204" pitchFamily="34" charset="0"/>
              </a:rPr>
              <a:t>ознакомить с профессией « Космонавт»</a:t>
            </a:r>
            <a:r>
              <a:rPr lang="en-US" sz="1800" dirty="0" smtClean="0">
                <a:solidFill>
                  <a:srgbClr val="333333"/>
                </a:solidFill>
                <a:latin typeface="Arial" panose="020B0604020202020204" pitchFamily="34" charset="0"/>
              </a:rPr>
              <a:t>;</a:t>
            </a:r>
            <a:endParaRPr lang="ru-RU" sz="1800" dirty="0" smtClean="0">
              <a:solidFill>
                <a:srgbClr val="333333"/>
              </a:solidFill>
              <a:latin typeface="Arial" panose="020B0604020202020204" pitchFamily="34" charset="0"/>
            </a:endParaRPr>
          </a:p>
          <a:p>
            <a:r>
              <a:rPr lang="ru-RU" sz="1800" dirty="0">
                <a:solidFill>
                  <a:srgbClr val="333333"/>
                </a:solidFill>
                <a:latin typeface="Arial" panose="020B0604020202020204" pitchFamily="34" charset="0"/>
              </a:rPr>
              <a:t>р</a:t>
            </a:r>
            <a:r>
              <a:rPr lang="ru-RU" sz="1800" dirty="0" smtClean="0">
                <a:solidFill>
                  <a:srgbClr val="333333"/>
                </a:solidFill>
                <a:latin typeface="Arial" panose="020B0604020202020204" pitchFamily="34" charset="0"/>
              </a:rPr>
              <a:t>азвивать познавательные и интеллектуальные способности детей, их творческий потенциал</a:t>
            </a:r>
            <a:r>
              <a:rPr lang="en-US" sz="1800" dirty="0" smtClean="0">
                <a:solidFill>
                  <a:srgbClr val="333333"/>
                </a:solidFill>
                <a:latin typeface="Arial" panose="020B0604020202020204" pitchFamily="34" charset="0"/>
              </a:rPr>
              <a:t>;</a:t>
            </a:r>
            <a:endParaRPr lang="ru-RU" sz="1800" dirty="0" smtClean="0">
              <a:solidFill>
                <a:srgbClr val="333333"/>
              </a:solidFill>
              <a:latin typeface="Arial" panose="020B0604020202020204" pitchFamily="34" charset="0"/>
            </a:endParaRPr>
          </a:p>
          <a:p>
            <a:r>
              <a:rPr lang="ru-RU" sz="1800" dirty="0">
                <a:solidFill>
                  <a:srgbClr val="333333"/>
                </a:solidFill>
                <a:latin typeface="Arial" panose="020B0604020202020204" pitchFamily="34" charset="0"/>
              </a:rPr>
              <a:t>ф</a:t>
            </a:r>
            <a:r>
              <a:rPr lang="ru-RU" sz="1800" dirty="0" smtClean="0">
                <a:solidFill>
                  <a:srgbClr val="333333"/>
                </a:solidFill>
                <a:latin typeface="Arial" panose="020B0604020202020204" pitchFamily="34" charset="0"/>
              </a:rPr>
              <a:t>ормировать понятие о себе как о жителе планеты Земля</a:t>
            </a:r>
            <a:r>
              <a:rPr lang="en-US" sz="1800" dirty="0" smtClean="0">
                <a:solidFill>
                  <a:srgbClr val="333333"/>
                </a:solidFill>
                <a:latin typeface="Arial" panose="020B0604020202020204" pitchFamily="34" charset="0"/>
              </a:rPr>
              <a:t>;</a:t>
            </a:r>
            <a:endParaRPr lang="ru-RU" sz="1800" dirty="0" smtClean="0">
              <a:solidFill>
                <a:srgbClr val="333333"/>
              </a:solidFill>
              <a:latin typeface="Arial" panose="020B0604020202020204" pitchFamily="34" charset="0"/>
            </a:endParaRPr>
          </a:p>
          <a:p>
            <a:r>
              <a:rPr lang="ru-RU" sz="1800" dirty="0">
                <a:solidFill>
                  <a:srgbClr val="333333"/>
                </a:solidFill>
                <a:latin typeface="Arial" panose="020B0604020202020204" pitchFamily="34" charset="0"/>
              </a:rPr>
              <a:t>в</a:t>
            </a:r>
            <a:r>
              <a:rPr lang="ru-RU" sz="1800" dirty="0" smtClean="0">
                <a:solidFill>
                  <a:srgbClr val="333333"/>
                </a:solidFill>
                <a:latin typeface="Arial" panose="020B0604020202020204" pitchFamily="34" charset="0"/>
              </a:rPr>
              <a:t>оспитывать бережное отношение к тому, что есть на нашей планете</a:t>
            </a:r>
            <a:r>
              <a:rPr lang="en-US" sz="1800" dirty="0" smtClean="0">
                <a:solidFill>
                  <a:srgbClr val="333333"/>
                </a:solidFill>
                <a:latin typeface="Arial" panose="020B0604020202020204" pitchFamily="34" charset="0"/>
              </a:rPr>
              <a:t>;</a:t>
            </a:r>
          </a:p>
          <a:p>
            <a:r>
              <a:rPr lang="ru-RU" sz="1800" dirty="0">
                <a:solidFill>
                  <a:srgbClr val="333333"/>
                </a:solidFill>
                <a:latin typeface="Arial" panose="020B0604020202020204" pitchFamily="34" charset="0"/>
              </a:rPr>
              <a:t>в</a:t>
            </a:r>
            <a:r>
              <a:rPr lang="ru-RU" sz="1800" dirty="0" smtClean="0">
                <a:solidFill>
                  <a:srgbClr val="333333"/>
                </a:solidFill>
                <a:latin typeface="Arial" panose="020B0604020202020204" pitchFamily="34" charset="0"/>
              </a:rPr>
              <a:t>оспитывать чувство гордости за достижения отечественных ученых и космонавтов</a:t>
            </a:r>
            <a:r>
              <a:rPr lang="en-US" sz="1800" dirty="0" smtClean="0">
                <a:solidFill>
                  <a:srgbClr val="333333"/>
                </a:solidFill>
                <a:latin typeface="Arial" panose="020B0604020202020204" pitchFamily="34" charset="0"/>
              </a:rPr>
              <a:t>;</a:t>
            </a:r>
            <a:endParaRPr lang="ru-RU" sz="1800" dirty="0" smtClean="0">
              <a:solidFill>
                <a:srgbClr val="333333"/>
              </a:solidFill>
              <a:latin typeface="Arial" panose="020B0604020202020204" pitchFamily="34" charset="0"/>
            </a:endParaRPr>
          </a:p>
          <a:p>
            <a:r>
              <a:rPr lang="ru-RU" sz="1800" dirty="0" smtClean="0">
                <a:solidFill>
                  <a:srgbClr val="333333"/>
                </a:solidFill>
                <a:latin typeface="Arial" panose="020B0604020202020204" pitchFamily="34" charset="0"/>
              </a:rPr>
              <a:t>стимулировать активность родителей в вопросах решения воспитательных задач</a:t>
            </a:r>
            <a:r>
              <a:rPr lang="en-US" sz="1800" dirty="0" smtClean="0">
                <a:solidFill>
                  <a:srgbClr val="333333"/>
                </a:solidFill>
                <a:latin typeface="Arial" panose="020B0604020202020204" pitchFamily="34" charset="0"/>
              </a:rPr>
              <a:t>;</a:t>
            </a:r>
            <a:endParaRPr lang="ru-RU" sz="1800" dirty="0" smtClean="0">
              <a:solidFill>
                <a:srgbClr val="333333"/>
              </a:solidFill>
              <a:latin typeface="Arial" panose="020B0604020202020204" pitchFamily="34" charset="0"/>
            </a:endParaRPr>
          </a:p>
          <a:p>
            <a:r>
              <a:rPr lang="ru-RU" sz="1800" dirty="0">
                <a:solidFill>
                  <a:srgbClr val="333333"/>
                </a:solidFill>
                <a:latin typeface="Arial" panose="020B0604020202020204" pitchFamily="34" charset="0"/>
              </a:rPr>
              <a:t>с</a:t>
            </a:r>
            <a:r>
              <a:rPr lang="ru-RU" sz="1800" dirty="0" smtClean="0">
                <a:solidFill>
                  <a:srgbClr val="333333"/>
                </a:solidFill>
                <a:latin typeface="Arial" panose="020B0604020202020204" pitchFamily="34" charset="0"/>
              </a:rPr>
              <a:t>оздать условия для самостоятельной и совместной деятельности детей в рамках реализуемого проекта.</a:t>
            </a:r>
          </a:p>
          <a:p>
            <a:endParaRPr lang="en-US" sz="1800" dirty="0" smtClean="0">
              <a:solidFill>
                <a:srgbClr val="333333"/>
              </a:solidFill>
              <a:latin typeface="Arial" panose="020B0604020202020204" pitchFamily="34" charset="0"/>
            </a:endParaRPr>
          </a:p>
          <a:p>
            <a:endParaRPr lang="ru-RU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61874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/>
          <a:lstStyle/>
          <a:p>
            <a:r>
              <a:rPr lang="ru-RU" sz="2800" b="1" dirty="0"/>
              <a:t>Этапы реализации проекта</a:t>
            </a:r>
            <a:endParaRPr lang="ru-RU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55576" y="825395"/>
            <a:ext cx="6912768" cy="5289451"/>
          </a:xfrm>
        </p:spPr>
        <p:txBody>
          <a:bodyPr/>
          <a:lstStyle/>
          <a:p>
            <a:pPr marL="0" indent="0">
              <a:buNone/>
            </a:pP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этап -</a:t>
            </a:r>
            <a:r>
              <a:rPr lang="en-US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Подготовительный</a:t>
            </a:r>
            <a:endParaRPr lang="ru-RU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. Выявление первоначальных знаний детей о космосе.</a:t>
            </a:r>
          </a:p>
          <a:p>
            <a:pPr marL="0" indent="0">
              <a:buNone/>
            </a:pP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. Информация родителей о предстоящей деятельности.</a:t>
            </a:r>
          </a:p>
          <a:p>
            <a:pPr marL="0" indent="0">
              <a:buNone/>
            </a:pP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. Подбор литературы о космосе, фотографий, плакатов.</a:t>
            </a:r>
          </a:p>
          <a:p>
            <a:pPr marL="0" indent="0">
              <a:buNone/>
            </a:pPr>
            <a:r>
              <a:rPr lang="en-US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II</a:t>
            </a: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этап</a:t>
            </a:r>
            <a:r>
              <a:rPr lang="en-US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- </a:t>
            </a: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Реализация</a:t>
            </a:r>
            <a:endParaRPr lang="ru-RU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1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. Проведение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совместной и непосредственной деятельности</a:t>
            </a:r>
          </a:p>
          <a:p>
            <a:pPr marL="0" indent="0"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   по разработанной технологии.</a:t>
            </a:r>
          </a:p>
          <a:p>
            <a:pPr marL="0" indent="0"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2. Работа с родителями по заданной теме</a:t>
            </a:r>
          </a:p>
          <a:p>
            <a:pPr marL="0" indent="0"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3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. Организация сюжетно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ролевых, дидактических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и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0" indent="0"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    подвижных игр.    </a:t>
            </a:r>
          </a:p>
          <a:p>
            <a:pPr marL="0" indent="0">
              <a:buNone/>
            </a:pPr>
            <a:r>
              <a:rPr lang="en-US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III</a:t>
            </a: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этап</a:t>
            </a:r>
            <a:r>
              <a:rPr lang="en-US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- </a:t>
            </a: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Заключительный</a:t>
            </a:r>
            <a:endParaRPr lang="ru-RU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1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. Организация выставки детского рисунка.</a:t>
            </a:r>
          </a:p>
          <a:p>
            <a:pPr marL="0" indent="0"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2.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Презентация модели Солнечной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системы</a:t>
            </a:r>
          </a:p>
          <a:p>
            <a:pPr marL="0" indent="0">
              <a:spcBef>
                <a:spcPts val="384"/>
              </a:spcBef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</a:t>
            </a:r>
            <a:r>
              <a:rPr lang="ru-RU" sz="16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Выставка </a:t>
            </a:r>
            <a:r>
              <a:rPr lang="ru-RU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результатов совместной продуктивной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384"/>
              </a:spcBef>
              <a:buNone/>
            </a:pPr>
            <a:r>
              <a:rPr lang="ru-RU" sz="16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</a:t>
            </a:r>
            <a:r>
              <a:rPr lang="ru-RU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деятельности  всех участников проекта. 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384"/>
              </a:spcBef>
              <a:buNone/>
            </a:pPr>
            <a:r>
              <a:rPr lang="ru-RU" sz="16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4. Создание презентации и представление на сайте ДОО №144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50027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720080"/>
          </a:xfrm>
        </p:spPr>
        <p:txBody>
          <a:bodyPr/>
          <a:lstStyle/>
          <a:p>
            <a:r>
              <a:rPr lang="ru-RU" sz="2800" b="1" dirty="0">
                <a:solidFill>
                  <a:srgbClr val="000000"/>
                </a:solidFill>
                <a:latin typeface="Calibri" panose="020F0502020204030204" pitchFamily="34" charset="0"/>
              </a:rPr>
              <a:t>Ожидаемые результаты</a:t>
            </a:r>
            <a:endParaRPr lang="ru-RU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556792"/>
            <a:ext cx="7355160" cy="4569371"/>
          </a:xfrm>
        </p:spPr>
        <p:txBody>
          <a:bodyPr/>
          <a:lstStyle/>
          <a:p>
            <a:r>
              <a:rPr lang="ru-RU" sz="1800" dirty="0">
                <a:latin typeface="Georgia" panose="02040502050405020303" pitchFamily="18" charset="0"/>
              </a:rPr>
              <a:t>У детей старшего дошкольного </a:t>
            </a:r>
            <a:r>
              <a:rPr lang="ru-RU" sz="1800" dirty="0" smtClean="0">
                <a:latin typeface="Georgia" panose="02040502050405020303" pitchFamily="18" charset="0"/>
              </a:rPr>
              <a:t>возраста</a:t>
            </a:r>
            <a:r>
              <a:rPr lang="en-US" sz="1800" dirty="0" smtClean="0">
                <a:latin typeface="Georgia" panose="02040502050405020303" pitchFamily="18" charset="0"/>
              </a:rPr>
              <a:t> </a:t>
            </a:r>
            <a:r>
              <a:rPr lang="ru-RU" sz="1800" dirty="0" smtClean="0">
                <a:latin typeface="Georgia" panose="02040502050405020303" pitchFamily="18" charset="0"/>
              </a:rPr>
              <a:t>расширятся естественнонаучные знания </a:t>
            </a:r>
            <a:r>
              <a:rPr lang="ru-RU" sz="1800" dirty="0">
                <a:latin typeface="Georgia" panose="02040502050405020303" pitchFamily="18" charset="0"/>
              </a:rPr>
              <a:t>по </a:t>
            </a:r>
            <a:r>
              <a:rPr lang="ru-RU" sz="1800" dirty="0" smtClean="0">
                <a:latin typeface="Georgia" panose="02040502050405020303" pitchFamily="18" charset="0"/>
              </a:rPr>
              <a:t>астрономии</a:t>
            </a:r>
            <a:r>
              <a:rPr lang="ru-RU" sz="1800" dirty="0">
                <a:latin typeface="Georgia" panose="02040502050405020303" pitchFamily="18" charset="0"/>
              </a:rPr>
              <a:t> </a:t>
            </a:r>
            <a:r>
              <a:rPr lang="en-US" sz="1800" dirty="0" smtClean="0">
                <a:latin typeface="Georgia" panose="02040502050405020303" pitchFamily="18" charset="0"/>
              </a:rPr>
              <a:t>;</a:t>
            </a:r>
            <a:endParaRPr lang="ru-RU" sz="1800" dirty="0">
              <a:latin typeface="Georgia" panose="02040502050405020303" pitchFamily="18" charset="0"/>
            </a:endParaRPr>
          </a:p>
          <a:p>
            <a:r>
              <a:rPr lang="ru-RU" sz="1800" dirty="0" smtClean="0">
                <a:latin typeface="Georgia" panose="02040502050405020303" pitchFamily="18" charset="0"/>
              </a:rPr>
              <a:t>Дети овладеют  </a:t>
            </a:r>
            <a:r>
              <a:rPr lang="ru-RU" sz="1800" dirty="0">
                <a:latin typeface="Georgia" panose="02040502050405020303" pitchFamily="18" charset="0"/>
              </a:rPr>
              <a:t>элементарными представлениями о </a:t>
            </a:r>
            <a:r>
              <a:rPr lang="ru-RU" sz="1800" dirty="0" smtClean="0">
                <a:latin typeface="Georgia" panose="02040502050405020303" pitchFamily="18" charset="0"/>
              </a:rPr>
              <a:t>Вселенной, Солнечной системе </a:t>
            </a:r>
            <a:r>
              <a:rPr lang="ru-RU" sz="1800" dirty="0">
                <a:latin typeface="Georgia" panose="02040502050405020303" pitchFamily="18" charset="0"/>
              </a:rPr>
              <a:t>и </a:t>
            </a:r>
            <a:r>
              <a:rPr lang="ru-RU" sz="1800" dirty="0" smtClean="0">
                <a:latin typeface="Georgia" panose="02040502050405020303" pitchFamily="18" charset="0"/>
              </a:rPr>
              <a:t>профессии «космонавт»</a:t>
            </a:r>
            <a:r>
              <a:rPr lang="en-US" sz="1800" dirty="0" smtClean="0">
                <a:latin typeface="Georgia" panose="02040502050405020303" pitchFamily="18" charset="0"/>
              </a:rPr>
              <a:t>;</a:t>
            </a:r>
            <a:endParaRPr lang="ru-RU" sz="1800" dirty="0" smtClean="0">
              <a:latin typeface="Georgia" panose="02040502050405020303" pitchFamily="18" charset="0"/>
            </a:endParaRPr>
          </a:p>
          <a:p>
            <a:r>
              <a:rPr lang="ru-RU" sz="1800" dirty="0" smtClean="0">
                <a:latin typeface="Georgia" panose="02040502050405020303" pitchFamily="18" charset="0"/>
                <a:cs typeface="Arial" panose="020B0604020202020204" pitchFamily="34" charset="0"/>
              </a:rPr>
              <a:t>Обогатится </a:t>
            </a:r>
            <a:r>
              <a:rPr lang="ru-RU" sz="1800" dirty="0" err="1" smtClean="0">
                <a:latin typeface="Georgia" panose="02040502050405020303" pitchFamily="18" charset="0"/>
                <a:cs typeface="Arial" panose="020B0604020202020204" pitchFamily="34" charset="0"/>
              </a:rPr>
              <a:t>импрессивная</a:t>
            </a:r>
            <a:r>
              <a:rPr lang="ru-RU" sz="1800" dirty="0" smtClean="0">
                <a:latin typeface="Georgia" panose="02040502050405020303" pitchFamily="18" charset="0"/>
                <a:cs typeface="Arial" panose="020B0604020202020204" pitchFamily="34" charset="0"/>
              </a:rPr>
              <a:t> и экспрессивная речь у детей с ТНР</a:t>
            </a:r>
            <a:r>
              <a:rPr lang="en-US" sz="1800" dirty="0" smtClean="0">
                <a:latin typeface="Georgia" panose="02040502050405020303" pitchFamily="18" charset="0"/>
                <a:cs typeface="Arial" panose="020B0604020202020204" pitchFamily="34" charset="0"/>
              </a:rPr>
              <a:t>;</a:t>
            </a:r>
            <a:endParaRPr lang="ru-RU" sz="1800" dirty="0" smtClean="0">
              <a:latin typeface="Georgia" panose="02040502050405020303" pitchFamily="18" charset="0"/>
              <a:cs typeface="Arial" panose="020B0604020202020204" pitchFamily="34" charset="0"/>
            </a:endParaRPr>
          </a:p>
          <a:p>
            <a:r>
              <a:rPr lang="ru-RU" sz="1800" dirty="0" smtClean="0">
                <a:latin typeface="Georgia" panose="02040502050405020303" pitchFamily="18" charset="0"/>
                <a:cs typeface="Arial" panose="020B0604020202020204" pitchFamily="34" charset="0"/>
              </a:rPr>
              <a:t>Разовьется способность отражать свои знания, впечатления, мысли и чувства в играх, продуктивной деятельности, составлении собственных рассказов</a:t>
            </a:r>
            <a:r>
              <a:rPr lang="en-US" sz="1800" dirty="0" smtClean="0">
                <a:latin typeface="Georgia" panose="02040502050405020303" pitchFamily="18" charset="0"/>
                <a:cs typeface="Arial" panose="020B0604020202020204" pitchFamily="34" charset="0"/>
              </a:rPr>
              <a:t>;</a:t>
            </a:r>
          </a:p>
          <a:p>
            <a:r>
              <a:rPr lang="ru-RU" sz="1800" dirty="0" smtClean="0">
                <a:latin typeface="Georgia" panose="02040502050405020303" pitchFamily="18" charset="0"/>
                <a:cs typeface="Arial" panose="020B0604020202020204" pitchFamily="34" charset="0"/>
              </a:rPr>
              <a:t>Установятся партнерские отношения между педагогами и родителями</a:t>
            </a:r>
            <a:r>
              <a:rPr lang="en-US" sz="1800" dirty="0" smtClean="0">
                <a:latin typeface="Georgia" panose="02040502050405020303" pitchFamily="18" charset="0"/>
                <a:cs typeface="Arial" panose="020B0604020202020204" pitchFamily="34" charset="0"/>
              </a:rPr>
              <a:t>;</a:t>
            </a:r>
          </a:p>
          <a:p>
            <a:r>
              <a:rPr lang="ru-RU" sz="1800" dirty="0" smtClean="0">
                <a:latin typeface="Georgia" panose="02040502050405020303" pitchFamily="18" charset="0"/>
                <a:cs typeface="Arial" panose="020B0604020202020204" pitchFamily="34" charset="0"/>
              </a:rPr>
              <a:t>Повысится профессиональная компетентность педагогов.</a:t>
            </a:r>
            <a:endParaRPr lang="en-US" sz="1800" dirty="0" smtClean="0">
              <a:latin typeface="Georgia" panose="02040502050405020303" pitchFamily="18" charset="0"/>
              <a:cs typeface="Arial" panose="020B0604020202020204" pitchFamily="34" charset="0"/>
            </a:endParaRPr>
          </a:p>
          <a:p>
            <a:endParaRPr lang="ru-RU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82338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DSC_1942.JPG"/>
          <p:cNvPicPr>
            <a:picLocks noChangeAspect="1"/>
          </p:cNvPicPr>
          <p:nvPr/>
        </p:nvPicPr>
        <p:blipFill>
          <a:blip r:embed="rId2" cstate="print"/>
          <a:srcRect l="5128" t="10416" r="1709" b="4166"/>
          <a:stretch>
            <a:fillRect/>
          </a:stretch>
        </p:blipFill>
        <p:spPr>
          <a:xfrm>
            <a:off x="285720" y="357166"/>
            <a:ext cx="4214843" cy="5715040"/>
          </a:xfrm>
          <a:prstGeom prst="rect">
            <a:avLst/>
          </a:prstGeom>
        </p:spPr>
      </p:pic>
      <p:pic>
        <p:nvPicPr>
          <p:cNvPr id="3" name="Рисунок 2" descr="DSC_1394.JPG"/>
          <p:cNvPicPr>
            <a:picLocks noChangeAspect="1"/>
          </p:cNvPicPr>
          <p:nvPr/>
        </p:nvPicPr>
        <p:blipFill>
          <a:blip r:embed="rId3" cstate="print"/>
          <a:srcRect l="7563" r="5042"/>
          <a:stretch>
            <a:fillRect/>
          </a:stretch>
        </p:blipFill>
        <p:spPr>
          <a:xfrm>
            <a:off x="4643438" y="357166"/>
            <a:ext cx="4143404" cy="571504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DSC_1391.JPG"/>
          <p:cNvPicPr>
            <a:picLocks noChangeAspect="1"/>
          </p:cNvPicPr>
          <p:nvPr/>
        </p:nvPicPr>
        <p:blipFill>
          <a:blip r:embed="rId2" cstate="print"/>
          <a:srcRect l="5507" t="4166" r="5468" b="2777"/>
          <a:stretch>
            <a:fillRect/>
          </a:stretch>
        </p:blipFill>
        <p:spPr>
          <a:xfrm>
            <a:off x="428597" y="500042"/>
            <a:ext cx="4143404" cy="5429288"/>
          </a:xfrm>
          <a:prstGeom prst="rect">
            <a:avLst/>
          </a:prstGeom>
        </p:spPr>
      </p:pic>
      <p:pic>
        <p:nvPicPr>
          <p:cNvPr id="3" name="Рисунок 2" descr="DSC_1392.JPG"/>
          <p:cNvPicPr>
            <a:picLocks noChangeAspect="1"/>
          </p:cNvPicPr>
          <p:nvPr/>
        </p:nvPicPr>
        <p:blipFill>
          <a:blip r:embed="rId3" cstate="print"/>
          <a:srcRect l="5468" t="2399" r="4687"/>
          <a:stretch>
            <a:fillRect/>
          </a:stretch>
        </p:blipFill>
        <p:spPr>
          <a:xfrm>
            <a:off x="4714876" y="500042"/>
            <a:ext cx="4071966" cy="5500726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DSC_1393.JPG"/>
          <p:cNvPicPr>
            <a:picLocks noChangeAspect="1"/>
          </p:cNvPicPr>
          <p:nvPr/>
        </p:nvPicPr>
        <p:blipFill>
          <a:blip r:embed="rId2" cstate="print"/>
          <a:srcRect t="12500" b="3124"/>
          <a:stretch>
            <a:fillRect/>
          </a:stretch>
        </p:blipFill>
        <p:spPr>
          <a:xfrm>
            <a:off x="428596" y="428604"/>
            <a:ext cx="3929090" cy="5572164"/>
          </a:xfrm>
          <a:prstGeom prst="rect">
            <a:avLst/>
          </a:prstGeom>
        </p:spPr>
      </p:pic>
      <p:pic>
        <p:nvPicPr>
          <p:cNvPr id="3" name="Рисунок 2" descr="DSC_1396.JPG"/>
          <p:cNvPicPr>
            <a:picLocks noChangeAspect="1"/>
          </p:cNvPicPr>
          <p:nvPr/>
        </p:nvPicPr>
        <p:blipFill>
          <a:blip r:embed="rId3" cstate="print"/>
          <a:srcRect t="12500" b="3125"/>
          <a:stretch>
            <a:fillRect/>
          </a:stretch>
        </p:blipFill>
        <p:spPr>
          <a:xfrm>
            <a:off x="4664764" y="428604"/>
            <a:ext cx="4050639" cy="5572164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DSC_1398.JPG"/>
          <p:cNvPicPr>
            <a:picLocks noChangeAspect="1"/>
          </p:cNvPicPr>
          <p:nvPr/>
        </p:nvPicPr>
        <p:blipFill>
          <a:blip r:embed="rId3" cstate="print"/>
          <a:srcRect l="30804" t="2582" r="23864"/>
          <a:stretch>
            <a:fillRect/>
          </a:stretch>
        </p:blipFill>
        <p:spPr>
          <a:xfrm>
            <a:off x="285720" y="357166"/>
            <a:ext cx="4071966" cy="5531765"/>
          </a:xfrm>
          <a:prstGeom prst="rect">
            <a:avLst/>
          </a:prstGeom>
        </p:spPr>
      </p:pic>
      <p:pic>
        <p:nvPicPr>
          <p:cNvPr id="3" name="Рисунок 2" descr="P1020237.JPG"/>
          <p:cNvPicPr>
            <a:picLocks noChangeAspect="1"/>
          </p:cNvPicPr>
          <p:nvPr/>
        </p:nvPicPr>
        <p:blipFill>
          <a:blip r:embed="rId4" cstate="print"/>
          <a:srcRect t="6250" b="11458"/>
          <a:stretch>
            <a:fillRect/>
          </a:stretch>
        </p:blipFill>
        <p:spPr>
          <a:xfrm>
            <a:off x="4533685" y="357166"/>
            <a:ext cx="4249332" cy="5526799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DSC_1930.JPG"/>
          <p:cNvPicPr>
            <a:picLocks noChangeAspect="1"/>
          </p:cNvPicPr>
          <p:nvPr/>
        </p:nvPicPr>
        <p:blipFill>
          <a:blip r:embed="rId3" cstate="print"/>
          <a:srcRect l="16216" t="6780" r="16216"/>
          <a:stretch>
            <a:fillRect/>
          </a:stretch>
        </p:blipFill>
        <p:spPr>
          <a:xfrm>
            <a:off x="428596" y="428604"/>
            <a:ext cx="4103647" cy="5643602"/>
          </a:xfrm>
          <a:prstGeom prst="rect">
            <a:avLst/>
          </a:prstGeom>
        </p:spPr>
      </p:pic>
      <p:pic>
        <p:nvPicPr>
          <p:cNvPr id="3" name="Рисунок 2" descr="P1020263.JPG"/>
          <p:cNvPicPr>
            <a:picLocks noChangeAspect="1"/>
          </p:cNvPicPr>
          <p:nvPr/>
        </p:nvPicPr>
        <p:blipFill>
          <a:blip r:embed="rId4" cstate="print"/>
          <a:srcRect l="3125" r="7031" b="2941"/>
          <a:stretch>
            <a:fillRect/>
          </a:stretch>
        </p:blipFill>
        <p:spPr>
          <a:xfrm>
            <a:off x="4643438" y="357166"/>
            <a:ext cx="4214842" cy="571504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DSC_1933.JPG"/>
          <p:cNvPicPr>
            <a:picLocks noChangeAspect="1"/>
          </p:cNvPicPr>
          <p:nvPr/>
        </p:nvPicPr>
        <p:blipFill>
          <a:blip r:embed="rId2" cstate="print"/>
          <a:srcRect l="4783" r="3125"/>
          <a:stretch>
            <a:fillRect/>
          </a:stretch>
        </p:blipFill>
        <p:spPr>
          <a:xfrm>
            <a:off x="285720" y="285728"/>
            <a:ext cx="4214842" cy="5780658"/>
          </a:xfrm>
          <a:prstGeom prst="rect">
            <a:avLst/>
          </a:prstGeom>
        </p:spPr>
      </p:pic>
      <p:pic>
        <p:nvPicPr>
          <p:cNvPr id="3" name="Рисунок 2" descr="DSC_1937.JPG"/>
          <p:cNvPicPr>
            <a:picLocks noChangeAspect="1"/>
          </p:cNvPicPr>
          <p:nvPr/>
        </p:nvPicPr>
        <p:blipFill>
          <a:blip r:embed="rId3" cstate="print"/>
          <a:srcRect l="11992" r="8558"/>
          <a:stretch>
            <a:fillRect/>
          </a:stretch>
        </p:blipFill>
        <p:spPr>
          <a:xfrm>
            <a:off x="4572000" y="285728"/>
            <a:ext cx="4286280" cy="5696532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DSC_1938.JPG"/>
          <p:cNvPicPr>
            <a:picLocks noChangeAspect="1"/>
          </p:cNvPicPr>
          <p:nvPr/>
        </p:nvPicPr>
        <p:blipFill>
          <a:blip r:embed="rId3" cstate="print"/>
          <a:srcRect l="3586" r="9797"/>
          <a:stretch>
            <a:fillRect/>
          </a:stretch>
        </p:blipFill>
        <p:spPr>
          <a:xfrm>
            <a:off x="285720" y="285727"/>
            <a:ext cx="4241675" cy="5780535"/>
          </a:xfrm>
          <a:prstGeom prst="rect">
            <a:avLst/>
          </a:prstGeom>
        </p:spPr>
      </p:pic>
      <p:pic>
        <p:nvPicPr>
          <p:cNvPr id="3" name="Рисунок 2" descr="DSC_1939.JPG"/>
          <p:cNvPicPr>
            <a:picLocks noChangeAspect="1"/>
          </p:cNvPicPr>
          <p:nvPr/>
        </p:nvPicPr>
        <p:blipFill>
          <a:blip r:embed="rId4" cstate="print"/>
          <a:srcRect l="16620" r="2343"/>
          <a:stretch>
            <a:fillRect/>
          </a:stretch>
        </p:blipFill>
        <p:spPr>
          <a:xfrm>
            <a:off x="4572000" y="285728"/>
            <a:ext cx="4352541" cy="571504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P1020246.JPG"/>
          <p:cNvPicPr>
            <a:picLocks noChangeAspect="1"/>
          </p:cNvPicPr>
          <p:nvPr/>
        </p:nvPicPr>
        <p:blipFill>
          <a:blip r:embed="rId2" cstate="print"/>
          <a:srcRect l="18750" r="26562" b="5882"/>
          <a:stretch>
            <a:fillRect/>
          </a:stretch>
        </p:blipFill>
        <p:spPr>
          <a:xfrm>
            <a:off x="357158" y="285728"/>
            <a:ext cx="4143404" cy="5715040"/>
          </a:xfrm>
          <a:prstGeom prst="rect">
            <a:avLst/>
          </a:prstGeom>
        </p:spPr>
      </p:pic>
      <p:pic>
        <p:nvPicPr>
          <p:cNvPr id="3" name="Рисунок 2" descr="DSC_1407.JPG"/>
          <p:cNvPicPr>
            <a:picLocks noChangeAspect="1"/>
          </p:cNvPicPr>
          <p:nvPr/>
        </p:nvPicPr>
        <p:blipFill>
          <a:blip r:embed="rId3" cstate="print"/>
          <a:srcRect l="17337" r="35991"/>
          <a:stretch>
            <a:fillRect/>
          </a:stretch>
        </p:blipFill>
        <p:spPr>
          <a:xfrm>
            <a:off x="4572000" y="285728"/>
            <a:ext cx="4219173" cy="5749805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P1020258.JPG"/>
          <p:cNvPicPr>
            <a:picLocks noChangeAspect="1"/>
          </p:cNvPicPr>
          <p:nvPr/>
        </p:nvPicPr>
        <p:blipFill>
          <a:blip r:embed="rId2" cstate="print"/>
          <a:srcRect l="19531" r="38281" b="7647"/>
          <a:stretch>
            <a:fillRect/>
          </a:stretch>
        </p:blipFill>
        <p:spPr>
          <a:xfrm>
            <a:off x="428596" y="285728"/>
            <a:ext cx="3929090" cy="5607862"/>
          </a:xfrm>
          <a:prstGeom prst="rect">
            <a:avLst/>
          </a:prstGeom>
        </p:spPr>
      </p:pic>
      <p:pic>
        <p:nvPicPr>
          <p:cNvPr id="3" name="Рисунок 2" descr="P1020261.JPG"/>
          <p:cNvPicPr>
            <a:picLocks noChangeAspect="1"/>
          </p:cNvPicPr>
          <p:nvPr/>
        </p:nvPicPr>
        <p:blipFill>
          <a:blip r:embed="rId3" cstate="print"/>
          <a:srcRect l="26442" t="4706" r="35897"/>
          <a:stretch>
            <a:fillRect/>
          </a:stretch>
        </p:blipFill>
        <p:spPr>
          <a:xfrm>
            <a:off x="4786314" y="285728"/>
            <a:ext cx="3571900" cy="5643602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DSC_1403.JPG"/>
          <p:cNvPicPr>
            <a:picLocks noChangeAspect="1"/>
          </p:cNvPicPr>
          <p:nvPr/>
        </p:nvPicPr>
        <p:blipFill>
          <a:blip r:embed="rId2" cstate="print"/>
          <a:srcRect l="9375" r="6250"/>
          <a:stretch>
            <a:fillRect/>
          </a:stretch>
        </p:blipFill>
        <p:spPr>
          <a:xfrm>
            <a:off x="357158" y="285728"/>
            <a:ext cx="4143404" cy="5715040"/>
          </a:xfrm>
          <a:prstGeom prst="rect">
            <a:avLst/>
          </a:prstGeom>
        </p:spPr>
      </p:pic>
      <p:pic>
        <p:nvPicPr>
          <p:cNvPr id="3" name="Рисунок 2" descr="P1020265.JPG"/>
          <p:cNvPicPr>
            <a:picLocks noChangeAspect="1"/>
          </p:cNvPicPr>
          <p:nvPr/>
        </p:nvPicPr>
        <p:blipFill>
          <a:blip r:embed="rId3" cstate="print"/>
          <a:srcRect l="15625" t="3529" r="4687" b="2352"/>
          <a:stretch>
            <a:fillRect/>
          </a:stretch>
        </p:blipFill>
        <p:spPr>
          <a:xfrm>
            <a:off x="4572000" y="285728"/>
            <a:ext cx="4214842" cy="571504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P1020243.JPG"/>
          <p:cNvPicPr>
            <a:picLocks noChangeAspect="1"/>
          </p:cNvPicPr>
          <p:nvPr/>
        </p:nvPicPr>
        <p:blipFill>
          <a:blip r:embed="rId3" cstate="print"/>
          <a:srcRect r="34546"/>
          <a:stretch>
            <a:fillRect/>
          </a:stretch>
        </p:blipFill>
        <p:spPr>
          <a:xfrm>
            <a:off x="4786315" y="335839"/>
            <a:ext cx="4063758" cy="5572164"/>
          </a:xfrm>
          <a:prstGeom prst="rect">
            <a:avLst/>
          </a:prstGeom>
        </p:spPr>
      </p:pic>
      <p:pic>
        <p:nvPicPr>
          <p:cNvPr id="4" name="Рисунок 3" descr="P1020244.JPG"/>
          <p:cNvPicPr>
            <a:picLocks noChangeAspect="1"/>
          </p:cNvPicPr>
          <p:nvPr/>
        </p:nvPicPr>
        <p:blipFill>
          <a:blip r:embed="rId4" cstate="print"/>
          <a:srcRect l="10254" r="17969"/>
          <a:stretch>
            <a:fillRect/>
          </a:stretch>
        </p:blipFill>
        <p:spPr>
          <a:xfrm>
            <a:off x="500034" y="357166"/>
            <a:ext cx="4143404" cy="5500726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P1020272.JPG"/>
          <p:cNvPicPr>
            <a:picLocks noChangeAspect="1"/>
          </p:cNvPicPr>
          <p:nvPr/>
        </p:nvPicPr>
        <p:blipFill>
          <a:blip r:embed="rId2" cstate="print"/>
          <a:srcRect l="18367" r="7812" b="4706"/>
          <a:stretch>
            <a:fillRect/>
          </a:stretch>
        </p:blipFill>
        <p:spPr>
          <a:xfrm>
            <a:off x="500034" y="357166"/>
            <a:ext cx="4000528" cy="5510707"/>
          </a:xfrm>
          <a:prstGeom prst="rect">
            <a:avLst/>
          </a:prstGeom>
        </p:spPr>
      </p:pic>
      <p:pic>
        <p:nvPicPr>
          <p:cNvPr id="3" name="Рисунок 2" descr="P1020290.JPG"/>
          <p:cNvPicPr>
            <a:picLocks noChangeAspect="1"/>
          </p:cNvPicPr>
          <p:nvPr/>
        </p:nvPicPr>
        <p:blipFill>
          <a:blip r:embed="rId3" cstate="print"/>
          <a:srcRect l="39430" t="16622" r="21301"/>
          <a:stretch>
            <a:fillRect/>
          </a:stretch>
        </p:blipFill>
        <p:spPr>
          <a:xfrm>
            <a:off x="4555004" y="415352"/>
            <a:ext cx="4244440" cy="5475647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Другая 43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7030A0"/>
      </a:hlink>
      <a:folHlink>
        <a:srgbClr val="7030A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240</TotalTime>
  <Words>426</Words>
  <Application>Microsoft Office PowerPoint</Application>
  <PresentationFormat>Экран (4:3)</PresentationFormat>
  <Paragraphs>56</Paragraphs>
  <Slides>18</Slides>
  <Notes>4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Тема Office</vt:lpstr>
      <vt:lpstr>Космические дали</vt:lpstr>
      <vt:lpstr>Актуальность</vt:lpstr>
      <vt:lpstr>Паспорт проекта</vt:lpstr>
      <vt:lpstr>Задачи</vt:lpstr>
      <vt:lpstr>Этапы реализации проекта</vt:lpstr>
      <vt:lpstr>Ожидаемые результаты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Космический</dc:title>
  <dc:creator>Фокина Лидия Петровна</dc:creator>
  <cp:keywords>Шаблон презентации</cp:keywords>
  <cp:lastModifiedBy>User</cp:lastModifiedBy>
  <cp:revision>25</cp:revision>
  <dcterms:created xsi:type="dcterms:W3CDTF">2017-02-23T13:11:39Z</dcterms:created>
  <dcterms:modified xsi:type="dcterms:W3CDTF">2017-04-12T11:00:52Z</dcterms:modified>
</cp:coreProperties>
</file>