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81" r:id="rId4"/>
    <p:sldId id="275" r:id="rId5"/>
    <p:sldId id="277" r:id="rId6"/>
    <p:sldId id="278" r:id="rId7"/>
    <p:sldId id="276" r:id="rId8"/>
    <p:sldId id="267" r:id="rId9"/>
    <p:sldId id="272" r:id="rId10"/>
    <p:sldId id="269" r:id="rId11"/>
    <p:sldId id="274" r:id="rId12"/>
    <p:sldId id="261" r:id="rId13"/>
    <p:sldId id="280" r:id="rId14"/>
    <p:sldId id="279" r:id="rId15"/>
    <p:sldId id="264" r:id="rId16"/>
  </p:sldIdLst>
  <p:sldSz cx="9144000" cy="5715000" type="screen16x10"/>
  <p:notesSz cx="6858000" cy="9144000"/>
  <p:defaultTextStyle>
    <a:defPPr>
      <a:defRPr lang="ru-RU"/>
    </a:defPPr>
    <a:lvl1pPr marL="0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43668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87336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331005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774673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218339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662006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3105674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549343" algn="l" defTabSz="88733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687" autoAdjust="0"/>
  </p:normalViewPr>
  <p:slideViewPr>
    <p:cSldViewPr>
      <p:cViewPr>
        <p:scale>
          <a:sx n="80" d="100"/>
          <a:sy n="80" d="100"/>
        </p:scale>
        <p:origin x="-1050" y="-204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1" y="1775362"/>
            <a:ext cx="7772400" cy="12250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1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36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73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10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4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1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20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56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493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4" y="3672421"/>
            <a:ext cx="7772400" cy="1135063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4" y="2422267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36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8733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3310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7467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183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620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056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493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1" y="1333501"/>
            <a:ext cx="4038600" cy="377163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2" y="1333501"/>
            <a:ext cx="4038600" cy="377163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279265"/>
            <a:ext cx="4040189" cy="5331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3668" indent="0">
              <a:buNone/>
              <a:defRPr sz="2000" b="1"/>
            </a:lvl2pPr>
            <a:lvl3pPr marL="887336" indent="0">
              <a:buNone/>
              <a:defRPr sz="1600" b="1"/>
            </a:lvl3pPr>
            <a:lvl4pPr marL="1331005" indent="0">
              <a:buNone/>
              <a:defRPr sz="1500" b="1"/>
            </a:lvl4pPr>
            <a:lvl5pPr marL="1774673" indent="0">
              <a:buNone/>
              <a:defRPr sz="1500" b="1"/>
            </a:lvl5pPr>
            <a:lvl6pPr marL="2218339" indent="0">
              <a:buNone/>
              <a:defRPr sz="1500" b="1"/>
            </a:lvl6pPr>
            <a:lvl7pPr marL="2662006" indent="0">
              <a:buNone/>
              <a:defRPr sz="1500" b="1"/>
            </a:lvl7pPr>
            <a:lvl8pPr marL="3105674" indent="0">
              <a:buNone/>
              <a:defRPr sz="1500" b="1"/>
            </a:lvl8pPr>
            <a:lvl9pPr marL="3549343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1812396"/>
            <a:ext cx="4040189" cy="32927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279265"/>
            <a:ext cx="4041775" cy="5331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43668" indent="0">
              <a:buNone/>
              <a:defRPr sz="2000" b="1"/>
            </a:lvl2pPr>
            <a:lvl3pPr marL="887336" indent="0">
              <a:buNone/>
              <a:defRPr sz="1600" b="1"/>
            </a:lvl3pPr>
            <a:lvl4pPr marL="1331005" indent="0">
              <a:buNone/>
              <a:defRPr sz="1500" b="1"/>
            </a:lvl4pPr>
            <a:lvl5pPr marL="1774673" indent="0">
              <a:buNone/>
              <a:defRPr sz="1500" b="1"/>
            </a:lvl5pPr>
            <a:lvl6pPr marL="2218339" indent="0">
              <a:buNone/>
              <a:defRPr sz="1500" b="1"/>
            </a:lvl6pPr>
            <a:lvl7pPr marL="2662006" indent="0">
              <a:buNone/>
              <a:defRPr sz="1500" b="1"/>
            </a:lvl7pPr>
            <a:lvl8pPr marL="3105674" indent="0">
              <a:buNone/>
              <a:defRPr sz="1500" b="1"/>
            </a:lvl8pPr>
            <a:lvl9pPr marL="3549343" indent="0">
              <a:buNone/>
              <a:defRPr sz="15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27544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27549"/>
            <a:ext cx="5111750" cy="4877594"/>
          </a:xfrm>
        </p:spPr>
        <p:txBody>
          <a:bodyPr/>
          <a:lstStyle>
            <a:lvl1pPr>
              <a:defRPr sz="3100"/>
            </a:lvl1pPr>
            <a:lvl2pPr>
              <a:defRPr sz="27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195924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43668" indent="0">
              <a:buNone/>
              <a:defRPr sz="1200"/>
            </a:lvl2pPr>
            <a:lvl3pPr marL="887336" indent="0">
              <a:buNone/>
              <a:defRPr sz="1000"/>
            </a:lvl3pPr>
            <a:lvl4pPr marL="1331005" indent="0">
              <a:buNone/>
              <a:defRPr sz="900"/>
            </a:lvl4pPr>
            <a:lvl5pPr marL="1774673" indent="0">
              <a:buNone/>
              <a:defRPr sz="900"/>
            </a:lvl5pPr>
            <a:lvl6pPr marL="2218339" indent="0">
              <a:buNone/>
              <a:defRPr sz="900"/>
            </a:lvl6pPr>
            <a:lvl7pPr marL="2662006" indent="0">
              <a:buNone/>
              <a:defRPr sz="900"/>
            </a:lvl7pPr>
            <a:lvl8pPr marL="3105674" indent="0">
              <a:buNone/>
              <a:defRPr sz="900"/>
            </a:lvl8pPr>
            <a:lvl9pPr marL="354934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000505"/>
            <a:ext cx="5486400" cy="47228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510645"/>
            <a:ext cx="5486400" cy="3429000"/>
          </a:xfrm>
        </p:spPr>
        <p:txBody>
          <a:bodyPr/>
          <a:lstStyle>
            <a:lvl1pPr marL="0" indent="0">
              <a:buNone/>
              <a:defRPr sz="3100"/>
            </a:lvl1pPr>
            <a:lvl2pPr marL="443668" indent="0">
              <a:buNone/>
              <a:defRPr sz="2700"/>
            </a:lvl2pPr>
            <a:lvl3pPr marL="887336" indent="0">
              <a:buNone/>
              <a:defRPr sz="2400"/>
            </a:lvl3pPr>
            <a:lvl4pPr marL="1331005" indent="0">
              <a:buNone/>
              <a:defRPr sz="2000"/>
            </a:lvl4pPr>
            <a:lvl5pPr marL="1774673" indent="0">
              <a:buNone/>
              <a:defRPr sz="2000"/>
            </a:lvl5pPr>
            <a:lvl6pPr marL="2218339" indent="0">
              <a:buNone/>
              <a:defRPr sz="2000"/>
            </a:lvl6pPr>
            <a:lvl7pPr marL="2662006" indent="0">
              <a:buNone/>
              <a:defRPr sz="2000"/>
            </a:lvl7pPr>
            <a:lvl8pPr marL="3105674" indent="0">
              <a:buNone/>
              <a:defRPr sz="2000"/>
            </a:lvl8pPr>
            <a:lvl9pPr marL="3549343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472786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43668" indent="0">
              <a:buNone/>
              <a:defRPr sz="1200"/>
            </a:lvl2pPr>
            <a:lvl3pPr marL="887336" indent="0">
              <a:buNone/>
              <a:defRPr sz="1000"/>
            </a:lvl3pPr>
            <a:lvl4pPr marL="1331005" indent="0">
              <a:buNone/>
              <a:defRPr sz="900"/>
            </a:lvl4pPr>
            <a:lvl5pPr marL="1774673" indent="0">
              <a:buNone/>
              <a:defRPr sz="900"/>
            </a:lvl5pPr>
            <a:lvl6pPr marL="2218339" indent="0">
              <a:buNone/>
              <a:defRPr sz="900"/>
            </a:lvl6pPr>
            <a:lvl7pPr marL="2662006" indent="0">
              <a:buNone/>
              <a:defRPr sz="900"/>
            </a:lvl7pPr>
            <a:lvl8pPr marL="3105674" indent="0">
              <a:buNone/>
              <a:defRPr sz="900"/>
            </a:lvl8pPr>
            <a:lvl9pPr marL="3549343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1" y="228874"/>
            <a:ext cx="2057400" cy="487626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1" y="228874"/>
            <a:ext cx="6019800" cy="487626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8862"/>
            <a:ext cx="8229600" cy="952500"/>
          </a:xfrm>
          <a:prstGeom prst="rect">
            <a:avLst/>
          </a:prstGeom>
        </p:spPr>
        <p:txBody>
          <a:bodyPr vert="horz" lIns="88734" tIns="44367" rIns="88734" bIns="44367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333501"/>
            <a:ext cx="8229600" cy="3771638"/>
          </a:xfrm>
          <a:prstGeom prst="rect">
            <a:avLst/>
          </a:prstGeom>
        </p:spPr>
        <p:txBody>
          <a:bodyPr vert="horz" lIns="88734" tIns="44367" rIns="88734" bIns="4436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5296968"/>
            <a:ext cx="2133600" cy="304269"/>
          </a:xfrm>
          <a:prstGeom prst="rect">
            <a:avLst/>
          </a:prstGeom>
        </p:spPr>
        <p:txBody>
          <a:bodyPr vert="horz" lIns="88734" tIns="44367" rIns="88734" bIns="44367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5296968"/>
            <a:ext cx="2895600" cy="304269"/>
          </a:xfrm>
          <a:prstGeom prst="rect">
            <a:avLst/>
          </a:prstGeom>
        </p:spPr>
        <p:txBody>
          <a:bodyPr vert="horz" lIns="88734" tIns="44367" rIns="88734" bIns="44367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5296968"/>
            <a:ext cx="2133600" cy="304269"/>
          </a:xfrm>
          <a:prstGeom prst="rect">
            <a:avLst/>
          </a:prstGeom>
        </p:spPr>
        <p:txBody>
          <a:bodyPr vert="horz" lIns="88734" tIns="44367" rIns="88734" bIns="44367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87336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2750" indent="-332750" algn="l" defTabSz="887336" rtl="0" eaLnBrk="1" latinLnBrk="0" hangingPunct="1">
        <a:spcBef>
          <a:spcPct val="20000"/>
        </a:spcBef>
        <a:buFont typeface="Arial" pitchFamily="34" charset="0"/>
        <a:buChar char="•"/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20961" indent="-277292" algn="l" defTabSz="887336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09170" indent="-221834" algn="l" defTabSz="88733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52838" indent="-221834" algn="l" defTabSz="887336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6505" indent="-221834" algn="l" defTabSz="887336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40175" indent="-221834" algn="l" defTabSz="88733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883841" indent="-221834" algn="l" defTabSz="88733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27509" indent="-221834" algn="l" defTabSz="88733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71177" indent="-221834" algn="l" defTabSz="887336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43668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87336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331005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774673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218339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662006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105674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549343" algn="l" defTabSz="88733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gif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3" y="1357336"/>
            <a:ext cx="8229600" cy="1912606"/>
          </a:xfrm>
        </p:spPr>
        <p:txBody>
          <a:bodyPr>
            <a:noAutofit/>
          </a:bodyPr>
          <a:lstStyle/>
          <a:p>
            <a:r>
              <a:rPr lang="ru-RU" sz="4600" b="1" i="1" dirty="0"/>
              <a:t>«Подготовка детей к обучению грамоте»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9552" y="3793604"/>
            <a:ext cx="458151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Воспитатель: Волосникова Александра Андреевна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979712" y="421849"/>
            <a:ext cx="474976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МБДОУ детский сад комбинированного вида № 144</a:t>
            </a:r>
            <a:endParaRPr lang="ru-RU" dirty="0"/>
          </a:p>
        </p:txBody>
      </p:sp>
      <p:pic>
        <p:nvPicPr>
          <p:cNvPr id="1028" name="Picture 4" descr="https://image.jimcdn.com/app/cms/image/transf/dimension=682x10000:format=png/path/s1ce175b72ee73d14/image/i8ea021aae2c2aac5/version/1458775264/imag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306244"/>
            <a:ext cx="4932040" cy="2321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21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28862"/>
            <a:ext cx="8229600" cy="4500846"/>
          </a:xfrm>
        </p:spPr>
        <p:txBody>
          <a:bodyPr>
            <a:normAutofit/>
          </a:bodyPr>
          <a:lstStyle/>
          <a:p>
            <a:r>
              <a:rPr lang="ru-RU" sz="3600" b="1" i="1" dirty="0"/>
              <a:t>Подготовка детей к обучению грамоте - это целенаправленный, систематический процесс по подготовке к овладению письмом и чтением. </a:t>
            </a:r>
          </a:p>
        </p:txBody>
      </p:sp>
      <p:pic>
        <p:nvPicPr>
          <p:cNvPr id="2050" name="Picture 2" descr="http://s1.pic4you.ru/allimage/y2012/12-09/12216/27989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505572"/>
            <a:ext cx="2546648" cy="1706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0028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265212"/>
            <a:ext cx="856895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Основные компоненты, которые входят в процесс обучения </a:t>
            </a:r>
            <a:r>
              <a:rPr lang="ru-RU" sz="2000" b="1"/>
              <a:t>грамоте</a:t>
            </a:r>
            <a:r>
              <a:rPr lang="ru-RU" sz="2000" b="1" smtClean="0"/>
              <a:t>:</a:t>
            </a:r>
          </a:p>
          <a:p>
            <a:pPr algn="ctr"/>
            <a:endParaRPr lang="ru-RU" sz="2000" dirty="0"/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000" dirty="0" err="1"/>
              <a:t>сформированность</a:t>
            </a:r>
            <a:r>
              <a:rPr lang="ru-RU" sz="2000" dirty="0"/>
              <a:t> звуковой стороны речи, т.е. ребенок должен владеть правильным, чётким произношением звуков всех фонематических групп (свистящих, шипящих, </a:t>
            </a:r>
            <a:r>
              <a:rPr lang="ru-RU" sz="2000" dirty="0" err="1"/>
              <a:t>соноров</a:t>
            </a:r>
            <a:r>
              <a:rPr lang="ru-RU" sz="2000" dirty="0"/>
              <a:t>);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000" dirty="0" err="1"/>
              <a:t>сформированность</a:t>
            </a:r>
            <a:r>
              <a:rPr lang="ru-RU" sz="2000" dirty="0"/>
              <a:t> фонематических процессов, т.е. умение слышать, различать и дифференцировать звуки родного языка;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000" dirty="0"/>
              <a:t>готовность к звукобуквенному анализу и синтезу звукового состава речи, т.е. выделять начальный гласный из состава слова; анализ гласных звуков; анализ обратных слогов; слышать и выделять первый и последний согласный звук в слове: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000" dirty="0"/>
              <a:t>знакомство с терминами: "звук", "слог", "слово", "предложение", звуки гласные, согласные, твердые, мягкие, глухие, звонкие.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ru-RU" sz="2000" dirty="0"/>
              <a:t>умение работать со схемой слова, предложения, разрезной азбукой</a:t>
            </a:r>
          </a:p>
        </p:txBody>
      </p:sp>
    </p:spTree>
    <p:extLst>
      <p:ext uri="{BB962C8B-B14F-4D97-AF65-F5344CB8AC3E}">
        <p14:creationId xmlns:p14="http://schemas.microsoft.com/office/powerpoint/2010/main" val="34424260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1520" y="337220"/>
            <a:ext cx="871296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Формирование звуковой аналитико-синтетической активности как</a:t>
            </a:r>
          </a:p>
          <a:p>
            <a:pPr algn="ctr"/>
            <a:r>
              <a:rPr lang="ru-RU" sz="2000" b="1" i="1" dirty="0"/>
              <a:t>предпосылки обучения </a:t>
            </a:r>
            <a:r>
              <a:rPr lang="ru-RU" sz="2000" b="1" i="1" dirty="0" smtClean="0"/>
              <a:t>грамоте</a:t>
            </a:r>
          </a:p>
          <a:p>
            <a:pPr algn="ctr"/>
            <a:endParaRPr lang="ru-RU" sz="2000" b="1" i="1" dirty="0"/>
          </a:p>
          <a:p>
            <a:pPr algn="ctr"/>
            <a:r>
              <a:rPr lang="ru-RU" sz="2000" dirty="0"/>
              <a:t>Освоение представления о существовании разных языков.</a:t>
            </a:r>
          </a:p>
          <a:p>
            <a:pPr algn="ctr"/>
            <a:r>
              <a:rPr lang="ru-RU" sz="2000" dirty="0"/>
              <a:t>Освоение терминов «слово», «звук», «буква», «предложение», «гласный звук» </a:t>
            </a:r>
            <a:r>
              <a:rPr lang="ru-RU" sz="2000" dirty="0" smtClean="0"/>
              <a:t>и «согласный </a:t>
            </a:r>
            <a:r>
              <a:rPr lang="ru-RU" sz="2000" dirty="0"/>
              <a:t>звук»; звуковой анализ слова.</a:t>
            </a:r>
          </a:p>
          <a:p>
            <a:pPr algn="ctr"/>
            <a:r>
              <a:rPr lang="ru-RU" sz="2000" dirty="0"/>
              <a:t>Освоение умений: делить на слоги </a:t>
            </a:r>
            <a:r>
              <a:rPr lang="ru-RU" sz="2000" dirty="0" smtClean="0"/>
              <a:t>двух-</a:t>
            </a:r>
            <a:r>
              <a:rPr lang="ru-RU" sz="2000" dirty="0" err="1" smtClean="0"/>
              <a:t>трехслоговые</a:t>
            </a:r>
            <a:r>
              <a:rPr lang="ru-RU" sz="2000" dirty="0" smtClean="0"/>
              <a:t> </a:t>
            </a:r>
            <a:r>
              <a:rPr lang="ru-RU" sz="2000" dirty="0"/>
              <a:t>слова; </a:t>
            </a:r>
            <a:endParaRPr lang="ru-RU" sz="2000" dirty="0" smtClean="0"/>
          </a:p>
          <a:p>
            <a:pPr algn="ctr"/>
            <a:r>
              <a:rPr lang="ru-RU" sz="2000" dirty="0" smtClean="0"/>
              <a:t>Осуществлять звуковой </a:t>
            </a:r>
            <a:r>
              <a:rPr lang="ru-RU" sz="2000" dirty="0"/>
              <a:t>анализ простых </a:t>
            </a:r>
            <a:r>
              <a:rPr lang="ru-RU" sz="2000" dirty="0" err="1"/>
              <a:t>трехзвуковых</a:t>
            </a:r>
            <a:r>
              <a:rPr lang="ru-RU" sz="2000" dirty="0"/>
              <a:t> слов: </a:t>
            </a:r>
            <a:endParaRPr lang="ru-RU" sz="2000" dirty="0" smtClean="0"/>
          </a:p>
          <a:p>
            <a:pPr algn="ctr"/>
            <a:r>
              <a:rPr lang="ru-RU" sz="2000" dirty="0" smtClean="0"/>
              <a:t> - интонационно </a:t>
            </a:r>
            <a:r>
              <a:rPr lang="ru-RU" sz="2000" dirty="0"/>
              <a:t>выделять звуки в слове,</a:t>
            </a:r>
          </a:p>
          <a:p>
            <a:pPr marL="342900" indent="-342900" algn="ctr">
              <a:buFontTx/>
              <a:buChar char="-"/>
            </a:pPr>
            <a:r>
              <a:rPr lang="ru-RU" sz="2000" dirty="0" smtClean="0"/>
              <a:t>различать </a:t>
            </a:r>
            <a:r>
              <a:rPr lang="ru-RU" sz="2000" dirty="0"/>
              <a:t>гласные и согласные звуки, </a:t>
            </a:r>
            <a:endParaRPr lang="ru-RU" sz="2000" dirty="0" smtClean="0"/>
          </a:p>
          <a:p>
            <a:pPr marL="342900" indent="-342900" algn="ctr">
              <a:buFontTx/>
              <a:buChar char="-"/>
            </a:pPr>
            <a:r>
              <a:rPr lang="ru-RU" sz="2000" dirty="0" smtClean="0"/>
              <a:t>определять </a:t>
            </a:r>
            <a:r>
              <a:rPr lang="ru-RU" sz="2000" dirty="0"/>
              <a:t>твердость и мягкость согласных,</a:t>
            </a:r>
          </a:p>
          <a:p>
            <a:pPr algn="ctr"/>
            <a:r>
              <a:rPr lang="ru-RU" sz="2000" dirty="0"/>
              <a:t>С</a:t>
            </a:r>
            <a:r>
              <a:rPr lang="ru-RU" sz="2000" dirty="0" smtClean="0"/>
              <a:t>оставлять </a:t>
            </a:r>
            <a:r>
              <a:rPr lang="ru-RU" sz="2000" dirty="0"/>
              <a:t>схемы звукового состава слова; </a:t>
            </a:r>
            <a:endParaRPr lang="ru-RU" sz="2000" dirty="0" smtClean="0"/>
          </a:p>
          <a:p>
            <a:pPr algn="ctr"/>
            <a:r>
              <a:rPr lang="ru-RU" sz="2000" dirty="0"/>
              <a:t>С</a:t>
            </a:r>
            <a:r>
              <a:rPr lang="ru-RU" sz="2000" dirty="0" smtClean="0"/>
              <a:t>оставлять </a:t>
            </a:r>
            <a:r>
              <a:rPr lang="ru-RU" sz="2000" dirty="0"/>
              <a:t>предложения по живой модели;</a:t>
            </a:r>
          </a:p>
          <a:p>
            <a:pPr algn="ctr"/>
            <a:r>
              <a:rPr lang="ru-RU" sz="2000" dirty="0"/>
              <a:t>О</a:t>
            </a:r>
            <a:r>
              <a:rPr lang="ru-RU" sz="2000" dirty="0" smtClean="0"/>
              <a:t>пределять </a:t>
            </a:r>
            <a:r>
              <a:rPr lang="ru-RU" sz="2000" dirty="0"/>
              <a:t>количество и последовательность слов в предложении; </a:t>
            </a:r>
            <a:endParaRPr lang="ru-RU" sz="2000" dirty="0" smtClean="0"/>
          </a:p>
          <a:p>
            <a:pPr algn="ctr"/>
            <a:r>
              <a:rPr lang="ru-RU" sz="2000" dirty="0"/>
              <a:t>Р</a:t>
            </a:r>
            <a:r>
              <a:rPr lang="ru-RU" sz="2000" dirty="0" smtClean="0"/>
              <a:t>азвивать мелкую моторику </a:t>
            </a:r>
            <a:r>
              <a:rPr lang="ru-RU" sz="2000" dirty="0"/>
              <a:t>кистей </a:t>
            </a:r>
            <a:r>
              <a:rPr lang="ru-RU" sz="2000" dirty="0" smtClean="0"/>
              <a:t>рук.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259028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2.bp.blogspot.com/-Bl4ArI6_BDk/VrjGiALb2rI/AAAAAAAAAH0/t_mG2pYIosU/s1600/IMG_20160204_214337_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4393"/>
          <a:stretch/>
        </p:blipFill>
        <p:spPr bwMode="auto">
          <a:xfrm>
            <a:off x="1619672" y="3464475"/>
            <a:ext cx="5904656" cy="2109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265212"/>
            <a:ext cx="8496944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/>
              <a:t>Формирование  понятий «звук», «слово», предложение</a:t>
            </a:r>
            <a:r>
              <a:rPr lang="ru-RU" sz="2000" b="1" i="1" dirty="0" smtClean="0"/>
              <a:t>»</a:t>
            </a:r>
          </a:p>
          <a:p>
            <a:pPr algn="ctr"/>
            <a:endParaRPr lang="ru-RU" sz="2000" dirty="0"/>
          </a:p>
          <a:p>
            <a:pPr algn="ctr"/>
            <a:r>
              <a:rPr lang="ru-RU" sz="1800" dirty="0"/>
              <a:t>На </a:t>
            </a:r>
            <a:r>
              <a:rPr lang="ru-RU" sz="1800" dirty="0" smtClean="0"/>
              <a:t>этом этапе </a:t>
            </a:r>
            <a:r>
              <a:rPr lang="ru-RU" sz="1800" dirty="0"/>
              <a:t>дети получают знания об основных законах речи: </a:t>
            </a:r>
            <a:endParaRPr lang="ru-RU" sz="1800" dirty="0" smtClean="0"/>
          </a:p>
          <a:p>
            <a:pPr algn="ctr"/>
            <a:r>
              <a:rPr lang="ru-RU" sz="1800" dirty="0" smtClean="0"/>
              <a:t>речь </a:t>
            </a:r>
            <a:r>
              <a:rPr lang="ru-RU" sz="1800" dirty="0"/>
              <a:t>состоит из слов; </a:t>
            </a:r>
            <a:endParaRPr lang="ru-RU" sz="1800" dirty="0" smtClean="0"/>
          </a:p>
          <a:p>
            <a:pPr algn="ctr"/>
            <a:r>
              <a:rPr lang="ru-RU" sz="1800" dirty="0" smtClean="0"/>
              <a:t>словами </a:t>
            </a:r>
            <a:r>
              <a:rPr lang="ru-RU" sz="1800" dirty="0"/>
              <a:t>обозначаются предметы, их признаки, действия предметов и с предметами; </a:t>
            </a:r>
            <a:endParaRPr lang="ru-RU" sz="1800" dirty="0" smtClean="0"/>
          </a:p>
          <a:p>
            <a:pPr algn="ctr"/>
            <a:r>
              <a:rPr lang="ru-RU" sz="1800" dirty="0" smtClean="0"/>
              <a:t>слова </a:t>
            </a:r>
            <a:r>
              <a:rPr lang="ru-RU" sz="1800" dirty="0"/>
              <a:t>состоят из звуков; </a:t>
            </a:r>
            <a:endParaRPr lang="ru-RU" sz="1800" dirty="0" smtClean="0"/>
          </a:p>
          <a:p>
            <a:pPr algn="ctr"/>
            <a:r>
              <a:rPr lang="ru-RU" sz="1800" dirty="0" smtClean="0"/>
              <a:t>из </a:t>
            </a:r>
            <a:r>
              <a:rPr lang="ru-RU" sz="1800" dirty="0"/>
              <a:t>слов можно составлять предложения; </a:t>
            </a:r>
            <a:endParaRPr lang="ru-RU" sz="1800" dirty="0" smtClean="0"/>
          </a:p>
          <a:p>
            <a:pPr algn="ctr"/>
            <a:r>
              <a:rPr lang="ru-RU" sz="1800" dirty="0" smtClean="0"/>
              <a:t>даются </a:t>
            </a:r>
            <a:r>
              <a:rPr lang="ru-RU" sz="1800" dirty="0"/>
              <a:t>понятия «звук», «слово», «предложение». </a:t>
            </a:r>
            <a:endParaRPr lang="ru-RU" sz="1800" dirty="0" smtClean="0"/>
          </a:p>
          <a:p>
            <a:pPr algn="ctr"/>
            <a:r>
              <a:rPr lang="ru-RU" sz="1800" dirty="0" smtClean="0"/>
              <a:t>Дети </a:t>
            </a:r>
            <a:r>
              <a:rPr lang="ru-RU" sz="1800" dirty="0"/>
              <a:t>учатся составлять предложения из 2-4 слов, делят предложения на слова, называют их по порядку: первое, второе и т.д., строят схемы предложений. В качестве основного методического приема используется «живая модель», когда сами дети обозначают слова предложения. </a:t>
            </a:r>
          </a:p>
        </p:txBody>
      </p:sp>
    </p:spTree>
    <p:extLst>
      <p:ext uri="{BB962C8B-B14F-4D97-AF65-F5344CB8AC3E}">
        <p14:creationId xmlns:p14="http://schemas.microsoft.com/office/powerpoint/2010/main" val="120175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s://2.bp.blogspot.com/-Bl4ArI6_BDk/VrjGiALb2rI/AAAAAAAAAH0/t_mG2pYIosU/s1600/IMG_20160204_214337_2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20"/>
          <a:stretch/>
        </p:blipFill>
        <p:spPr bwMode="auto">
          <a:xfrm>
            <a:off x="1187624" y="324368"/>
            <a:ext cx="6480720" cy="527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4221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9228"/>
            <a:ext cx="8352928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Формирование понятий «гласные звуки», «согласные мягкие звуки», «согласные твердые звуки</a:t>
            </a:r>
            <a:r>
              <a:rPr lang="ru-RU" sz="2000" b="1" dirty="0" smtClean="0"/>
              <a:t>»</a:t>
            </a:r>
          </a:p>
          <a:p>
            <a:pPr algn="ctr"/>
            <a:endParaRPr lang="ru-RU" sz="2000" dirty="0" smtClean="0"/>
          </a:p>
          <a:p>
            <a:pPr algn="ctr"/>
            <a:r>
              <a:rPr lang="ru-RU" sz="1800" dirty="0" smtClean="0"/>
              <a:t>Дети </a:t>
            </a:r>
            <a:r>
              <a:rPr lang="ru-RU" sz="1800" dirty="0"/>
              <a:t>знакомятся с гласными звуками,  согласными твердыми и согласными мягкими звуками</a:t>
            </a:r>
            <a:r>
              <a:rPr lang="ru-RU" sz="1800" dirty="0" smtClean="0"/>
              <a:t>,</a:t>
            </a:r>
          </a:p>
          <a:p>
            <a:pPr algn="ctr"/>
            <a:endParaRPr lang="ru-RU" sz="1800" dirty="0"/>
          </a:p>
          <a:p>
            <a:pPr algn="ctr"/>
            <a:r>
              <a:rPr lang="ru-RU" sz="1800" dirty="0" smtClean="0"/>
              <a:t> гласные </a:t>
            </a:r>
            <a:r>
              <a:rPr lang="ru-RU" sz="1800" dirty="0"/>
              <a:t>звуки обозначаются красной фишкой, </a:t>
            </a:r>
            <a:endParaRPr lang="ru-RU" sz="1800" dirty="0" smtClean="0"/>
          </a:p>
          <a:p>
            <a:pPr algn="ctr"/>
            <a:endParaRPr lang="ru-RU" sz="1800" dirty="0" smtClean="0"/>
          </a:p>
          <a:p>
            <a:pPr algn="ctr"/>
            <a:r>
              <a:rPr lang="ru-RU" sz="1800" dirty="0" smtClean="0"/>
              <a:t>согласные </a:t>
            </a:r>
            <a:r>
              <a:rPr lang="ru-RU" sz="1800" dirty="0"/>
              <a:t>твердые – синей, </a:t>
            </a:r>
            <a:endParaRPr lang="ru-RU" sz="1800" dirty="0" smtClean="0"/>
          </a:p>
          <a:p>
            <a:pPr algn="ctr"/>
            <a:endParaRPr lang="ru-RU" sz="1800" dirty="0" smtClean="0"/>
          </a:p>
          <a:p>
            <a:pPr algn="ctr"/>
            <a:r>
              <a:rPr lang="ru-RU" sz="1800" dirty="0" smtClean="0"/>
              <a:t>а </a:t>
            </a:r>
            <a:r>
              <a:rPr lang="ru-RU" sz="1800" dirty="0"/>
              <a:t>согласные мягкие – зеленой. </a:t>
            </a:r>
            <a:endParaRPr lang="ru-RU" sz="1800" dirty="0" smtClean="0"/>
          </a:p>
          <a:p>
            <a:pPr algn="ctr"/>
            <a:endParaRPr lang="ru-RU" sz="1800" dirty="0" smtClean="0"/>
          </a:p>
          <a:p>
            <a:pPr algn="ctr"/>
            <a:r>
              <a:rPr lang="ru-RU" sz="1800" dirty="0" smtClean="0"/>
              <a:t>Дети </a:t>
            </a:r>
            <a:r>
              <a:rPr lang="ru-RU" sz="1800" dirty="0"/>
              <a:t>узнают, что произнесению гласных звуков ничто «не мешает» - ни губы, ни зубы, ни язык, воздушная струя выходит через рот свободно. Звуки поются, тянутся. На следующих занятиях дети узнают о согласных звуках, произнесению которых всегда что-то «мешает» - губы, зубы, язык. Сразу вводится названия твердых и мягких согласных звуков.</a:t>
            </a:r>
          </a:p>
        </p:txBody>
      </p:sp>
      <p:sp>
        <p:nvSpPr>
          <p:cNvPr id="3" name="Овал 2"/>
          <p:cNvSpPr/>
          <p:nvPr/>
        </p:nvSpPr>
        <p:spPr>
          <a:xfrm>
            <a:off x="7164288" y="2231030"/>
            <a:ext cx="288032" cy="288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6372200" y="3289548"/>
            <a:ext cx="288032" cy="288032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6228184" y="2755308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13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337220"/>
            <a:ext cx="8496944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/>
              <a:t>«Звуковая сторона речи»</a:t>
            </a:r>
          </a:p>
          <a:p>
            <a:pPr algn="ctr"/>
            <a:endParaRPr lang="ru-RU" sz="2000" dirty="0"/>
          </a:p>
          <a:p>
            <a:pPr algn="ctr"/>
            <a:r>
              <a:rPr lang="ru-RU" sz="2000" dirty="0" smtClean="0"/>
              <a:t>Задача </a:t>
            </a:r>
            <a:r>
              <a:rPr lang="ru-RU" sz="2000" dirty="0"/>
              <a:t>воспитания звуковой культуры речи детей шестого года жизни заключается в том, </a:t>
            </a:r>
            <a:r>
              <a:rPr lang="ru-RU" sz="2000" dirty="0" smtClean="0"/>
              <a:t>чтобы: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 </a:t>
            </a:r>
            <a:r>
              <a:rPr lang="ru-RU" sz="2000" dirty="0"/>
              <a:t>продолжать укреплять их артикуляционный аппарат; </a:t>
            </a:r>
            <a:endParaRPr lang="ru-RU" sz="2000" dirty="0" smtClean="0"/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упражнять </a:t>
            </a:r>
            <a:r>
              <a:rPr lang="ru-RU" sz="2000" dirty="0"/>
              <a:t>в правильном произношении звуков (особенно группы свистящих и шипящих, звуков [л] и [р]), в четком и ясном произнесении слов; </a:t>
            </a:r>
            <a:endParaRPr lang="ru-RU" sz="2000" dirty="0" smtClean="0"/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учить </a:t>
            </a:r>
            <a:r>
              <a:rPr lang="ru-RU" sz="2000" dirty="0"/>
              <a:t>различать на слух и в произношении звуки, близкие по звучанию и произношению, правильно использовать различную громкость голоса, темп речи, интонационные средства выразительности; </a:t>
            </a:r>
            <a:endParaRPr lang="ru-RU" sz="2000" dirty="0" smtClean="0"/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совершенствовать </a:t>
            </a:r>
            <a:r>
              <a:rPr lang="ru-RU" sz="2000" dirty="0"/>
              <a:t>фонематическое восприятие, речевое </a:t>
            </a:r>
            <a:r>
              <a:rPr lang="ru-RU" sz="2000" dirty="0" smtClean="0"/>
              <a:t>дыхание;</a:t>
            </a:r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показывать </a:t>
            </a:r>
            <a:r>
              <a:rPr lang="ru-RU" sz="2000" dirty="0"/>
              <a:t>образцы литературного произношения слов; </a:t>
            </a:r>
            <a:endParaRPr lang="ru-RU" sz="2000" dirty="0" smtClean="0"/>
          </a:p>
          <a:p>
            <a:pPr marL="342900" indent="-342900" algn="ctr">
              <a:buFont typeface="Wingdings" panose="05000000000000000000" pitchFamily="2" charset="2"/>
              <a:buChar char="ü"/>
            </a:pPr>
            <a:r>
              <a:rPr lang="ru-RU" sz="2000" dirty="0" smtClean="0"/>
              <a:t>устранять </a:t>
            </a:r>
            <a:r>
              <a:rPr lang="ru-RU" sz="2000" dirty="0"/>
              <a:t>недостатки </a:t>
            </a:r>
            <a:r>
              <a:rPr lang="ru-RU" sz="2000" dirty="0" smtClean="0"/>
              <a:t>звукопроизношения.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315796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5212"/>
            <a:ext cx="864096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/>
              <a:t>«Обучение звуковому анализу слов</a:t>
            </a:r>
            <a:r>
              <a:rPr lang="ru-RU" sz="2400" b="1" dirty="0" smtClean="0"/>
              <a:t>»</a:t>
            </a:r>
          </a:p>
          <a:p>
            <a:pPr lvl="0" algn="ctr"/>
            <a:endParaRPr lang="ru-RU" sz="2000" dirty="0"/>
          </a:p>
          <a:p>
            <a:pPr marL="342900" lvl="0" indent="-342900" algn="ctr">
              <a:buFont typeface="Wingdings" panose="05000000000000000000" pitchFamily="2" charset="2"/>
              <a:buChar char="v"/>
            </a:pPr>
            <a:r>
              <a:rPr lang="ru-RU" sz="2000" dirty="0"/>
              <a:t>Обучение грамоте в детском саду осуществляется аналитико-синтетическим методом. Это значит, что детей знакомят сначала со звуками родного языка, а потом с буквами.</a:t>
            </a:r>
          </a:p>
          <a:p>
            <a:pPr marL="342900" lvl="0" indent="-342900" algn="ctr">
              <a:buFont typeface="Wingdings" panose="05000000000000000000" pitchFamily="2" charset="2"/>
              <a:buChar char="v"/>
            </a:pPr>
            <a:r>
              <a:rPr lang="ru-RU" sz="2000" dirty="0"/>
              <a:t>При обучении, как письму, так и чтению исходным процессом является звуковой анализ устной речи, то есть мысленное расчленение слова на составляющие его звуки, установление их количества и последовательности.</a:t>
            </a:r>
          </a:p>
          <a:p>
            <a:pPr marL="342900" lvl="0" indent="-342900" algn="ctr">
              <a:buFont typeface="Wingdings" panose="05000000000000000000" pitchFamily="2" charset="2"/>
              <a:buChar char="v"/>
            </a:pPr>
            <a:r>
              <a:rPr lang="ru-RU" sz="2000" dirty="0"/>
              <a:t>Дети  с проблемами в речевом развитии, у которых нарушено произношение фонем (звуков)  и их восприятие, тем более испытывают трудности звукового анализа и синтеза. Они могут быть выражены в разной степени: от смешения порядка отдельных звуков до полной неспособности определить количество, последовательность или позицию звуков  в слове.</a:t>
            </a:r>
          </a:p>
        </p:txBody>
      </p:sp>
    </p:spTree>
    <p:extLst>
      <p:ext uri="{BB962C8B-B14F-4D97-AF65-F5344CB8AC3E}">
        <p14:creationId xmlns:p14="http://schemas.microsoft.com/office/powerpoint/2010/main" val="4251773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3204"/>
            <a:ext cx="878497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Примеры звукового анализа</a:t>
            </a:r>
          </a:p>
          <a:p>
            <a:pPr algn="ctr"/>
            <a:endParaRPr lang="ru-RU" b="1" dirty="0" smtClean="0"/>
          </a:p>
          <a:p>
            <a:r>
              <a:rPr lang="ru-RU" sz="2000" dirty="0" smtClean="0"/>
              <a:t>А</a:t>
            </a:r>
            <a:r>
              <a:rPr lang="ru-RU" sz="2000" dirty="0"/>
              <a:t>) </a:t>
            </a:r>
            <a:r>
              <a:rPr lang="ru-RU" sz="2000" u="sng" dirty="0"/>
              <a:t>Выделение звука на фоне </a:t>
            </a:r>
            <a:r>
              <a:rPr lang="ru-RU" sz="2000" u="sng" dirty="0" smtClean="0"/>
              <a:t>слова</a:t>
            </a:r>
          </a:p>
          <a:p>
            <a:pPr algn="ctr"/>
            <a:r>
              <a:rPr lang="ru-RU" sz="4000" b="1" dirty="0" smtClean="0"/>
              <a:t>          </a:t>
            </a:r>
            <a:r>
              <a:rPr lang="ru-RU" sz="2000" b="1" dirty="0" smtClean="0"/>
              <a:t>Определите в каком слове есть звук</a:t>
            </a:r>
            <a:r>
              <a:rPr lang="ru-RU" sz="4000" b="1" dirty="0" smtClean="0"/>
              <a:t> </a:t>
            </a:r>
            <a:r>
              <a:rPr lang="ru-RU" sz="2000" b="1" dirty="0" smtClean="0"/>
              <a:t>[К] –  СЫР, КОТ, ВОДА, СОКОЛ       </a:t>
            </a:r>
          </a:p>
          <a:p>
            <a:endParaRPr lang="ru-RU" sz="2000" dirty="0"/>
          </a:p>
          <a:p>
            <a:r>
              <a:rPr lang="ru-RU" sz="2000" dirty="0" smtClean="0"/>
              <a:t>Б</a:t>
            </a:r>
            <a:r>
              <a:rPr lang="ru-RU" sz="2000" u="sng" dirty="0"/>
              <a:t>) Вычленение </a:t>
            </a:r>
            <a:r>
              <a:rPr lang="ru-RU" sz="2000" u="sng" dirty="0" smtClean="0"/>
              <a:t>звука</a:t>
            </a:r>
          </a:p>
          <a:p>
            <a:endParaRPr lang="ru-RU" sz="2000" dirty="0"/>
          </a:p>
          <a:p>
            <a:pPr algn="ctr"/>
            <a:r>
              <a:rPr lang="ru-RU" sz="2000" b="1" dirty="0" smtClean="0"/>
              <a:t>Назовите первый и последний звук в слове -  ГРУША</a:t>
            </a:r>
          </a:p>
          <a:p>
            <a:endParaRPr lang="ru-RU" sz="2000" b="1" dirty="0" smtClean="0"/>
          </a:p>
          <a:p>
            <a:r>
              <a:rPr lang="ru-RU" sz="2000" dirty="0"/>
              <a:t>В) </a:t>
            </a:r>
            <a:r>
              <a:rPr lang="ru-RU" sz="2000" u="sng" dirty="0"/>
              <a:t>Определение места звука в </a:t>
            </a:r>
            <a:r>
              <a:rPr lang="ru-RU" sz="2000" u="sng" dirty="0" smtClean="0"/>
              <a:t>слове</a:t>
            </a:r>
            <a:endParaRPr lang="ru-RU" sz="3600" b="1" dirty="0" smtClean="0"/>
          </a:p>
          <a:p>
            <a:r>
              <a:rPr lang="ru-RU" sz="3600" b="1" dirty="0" smtClean="0"/>
              <a:t>                      </a:t>
            </a:r>
            <a:r>
              <a:rPr lang="ru-RU" sz="2000" b="1" dirty="0"/>
              <a:t>О</a:t>
            </a:r>
            <a:r>
              <a:rPr lang="ru-RU" sz="2000" b="1" dirty="0" smtClean="0"/>
              <a:t>пределите место звука [О] в слове – ЯБЛОКО</a:t>
            </a:r>
          </a:p>
          <a:p>
            <a:endParaRPr lang="ru-RU" sz="2000" b="1" dirty="0" smtClean="0"/>
          </a:p>
          <a:p>
            <a:r>
              <a:rPr lang="ru-RU" sz="2000" dirty="0"/>
              <a:t>Г) </a:t>
            </a:r>
            <a:r>
              <a:rPr lang="ru-RU" sz="2000" u="sng" dirty="0"/>
              <a:t>Определение положения звука по отношению к другим </a:t>
            </a:r>
            <a:r>
              <a:rPr lang="ru-RU" sz="2000" u="sng" dirty="0" smtClean="0"/>
              <a:t>звукам</a:t>
            </a:r>
          </a:p>
          <a:p>
            <a:endParaRPr lang="ru-RU" sz="2000" b="1" dirty="0" smtClean="0"/>
          </a:p>
          <a:p>
            <a:pPr algn="ctr"/>
            <a:r>
              <a:rPr lang="ru-RU" sz="2000" b="1" dirty="0"/>
              <a:t>К</a:t>
            </a:r>
            <a:r>
              <a:rPr lang="ru-RU" sz="2000" b="1" dirty="0" smtClean="0"/>
              <a:t>акой звук </a:t>
            </a:r>
            <a:r>
              <a:rPr lang="ru-RU" sz="2000" b="1" dirty="0"/>
              <a:t>находятся </a:t>
            </a:r>
            <a:r>
              <a:rPr lang="ru-RU" sz="2000" b="1" dirty="0" smtClean="0"/>
              <a:t>перед звуком</a:t>
            </a:r>
            <a:r>
              <a:rPr lang="ru-RU" sz="2000" dirty="0" smtClean="0"/>
              <a:t> </a:t>
            </a:r>
            <a:r>
              <a:rPr lang="ru-RU" sz="2000" b="1" dirty="0" smtClean="0"/>
              <a:t>[А] в слове - МАК</a:t>
            </a:r>
            <a:endParaRPr lang="ru-RU" sz="2000" b="1" dirty="0"/>
          </a:p>
        </p:txBody>
      </p:sp>
      <p:pic>
        <p:nvPicPr>
          <p:cNvPr id="1028" name="Picture 4" descr="http://img-fotki.yandex.ru/get/5505/47407354.4c8/0_b7b3a_35038510_ori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67740"/>
            <a:ext cx="439369" cy="564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123-stickers.com/4654-4874-thickbox/fruit-legumes-n84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184" y="2489770"/>
            <a:ext cx="485180" cy="485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img-fotki.yandex.ru/get/17847/2449448.28/0_10d539_c5800880_ori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721596"/>
            <a:ext cx="574007" cy="62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xn--80ahduoahv1d3d.xn--j1amh/wp-content/uploads/2016/05/16302651-1.gif"/>
          <p:cNvPicPr>
            <a:picLocks noChangeAspect="1" noChangeArrowheads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7376" y="4496846"/>
            <a:ext cx="677976" cy="959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9314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5212"/>
            <a:ext cx="864096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Д) </a:t>
            </a:r>
            <a:r>
              <a:rPr lang="ru-RU" sz="2000" u="sng" dirty="0"/>
              <a:t>Определение последовательности звуков в </a:t>
            </a:r>
            <a:r>
              <a:rPr lang="ru-RU" sz="2000" u="sng" dirty="0" smtClean="0"/>
              <a:t>слове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Назовите все звуки </a:t>
            </a:r>
            <a:r>
              <a:rPr lang="ru-RU" sz="2000" b="1" dirty="0"/>
              <a:t>по порядку </a:t>
            </a:r>
            <a:r>
              <a:rPr lang="ru-RU" sz="2000" b="1" dirty="0" smtClean="0"/>
              <a:t>в слове - СОК </a:t>
            </a:r>
          </a:p>
          <a:p>
            <a:endParaRPr lang="ru-RU" sz="2000" dirty="0"/>
          </a:p>
          <a:p>
            <a:r>
              <a:rPr lang="ru-RU" sz="2000" dirty="0"/>
              <a:t>Е</a:t>
            </a:r>
            <a:r>
              <a:rPr lang="ru-RU" sz="2000" u="sng" dirty="0"/>
              <a:t>) Определение порядка следования звука (звуков) в </a:t>
            </a:r>
            <a:r>
              <a:rPr lang="ru-RU" sz="2000" u="sng" dirty="0" smtClean="0"/>
              <a:t>слове</a:t>
            </a:r>
          </a:p>
          <a:p>
            <a:pPr algn="ctr"/>
            <a:endParaRPr lang="ru-RU" sz="2000" b="1" dirty="0" smtClean="0"/>
          </a:p>
          <a:p>
            <a:pPr algn="ctr"/>
            <a:r>
              <a:rPr lang="ru-RU" sz="2000" b="1" dirty="0" smtClean="0"/>
              <a:t>Определите каким по счету является звук </a:t>
            </a:r>
            <a:r>
              <a:rPr lang="ru-RU" sz="2000" b="1" dirty="0"/>
              <a:t>[О] </a:t>
            </a:r>
            <a:r>
              <a:rPr lang="ru-RU" sz="2000" b="1" dirty="0" smtClean="0"/>
              <a:t>в слове – СЛОН </a:t>
            </a:r>
            <a:endParaRPr lang="ru-RU" sz="2000" u="sng" dirty="0" smtClean="0"/>
          </a:p>
          <a:p>
            <a:endParaRPr lang="ru-RU" sz="2000" dirty="0"/>
          </a:p>
          <a:p>
            <a:r>
              <a:rPr lang="ru-RU" sz="2000" dirty="0"/>
              <a:t>Ж) </a:t>
            </a:r>
            <a:r>
              <a:rPr lang="ru-RU" sz="2000" u="sng" dirty="0"/>
              <a:t>Определение количества звуков в </a:t>
            </a:r>
            <a:r>
              <a:rPr lang="ru-RU" sz="2000" u="sng" dirty="0" smtClean="0"/>
              <a:t>слове</a:t>
            </a:r>
          </a:p>
          <a:p>
            <a:endParaRPr lang="ru-RU" sz="2000" u="sng" dirty="0" smtClean="0"/>
          </a:p>
          <a:p>
            <a:pPr algn="ctr"/>
            <a:r>
              <a:rPr lang="ru-RU" sz="2000" b="1" dirty="0" smtClean="0"/>
              <a:t>Определите сколько всего звуков в слове КИТ</a:t>
            </a:r>
          </a:p>
          <a:p>
            <a:endParaRPr lang="ru-RU" sz="2000" u="sng" dirty="0"/>
          </a:p>
          <a:p>
            <a:endParaRPr lang="ru-RU" sz="2000" dirty="0"/>
          </a:p>
        </p:txBody>
      </p:sp>
      <p:pic>
        <p:nvPicPr>
          <p:cNvPr id="5122" name="Picture 2" descr="http://www.playcast.ru/uploads/2015/06/14/13976175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96336" y="288603"/>
            <a:ext cx="689705" cy="985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allpapers1920.ru/img/picture/Jun/09/d72930145c12b2d590ae86b2fc4603f2/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45532"/>
            <a:ext cx="996705" cy="648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http://detskiy-journal.ru/wp-content/uploads/2014/02/kartinki-zveri-klip-art-15-150x122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5" y="1921396"/>
            <a:ext cx="714375" cy="58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05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5212"/>
            <a:ext cx="864096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dirty="0" smtClean="0"/>
              <a:t>Пример анализа схемы:</a:t>
            </a:r>
          </a:p>
          <a:p>
            <a:pPr lvl="0"/>
            <a:r>
              <a:rPr lang="ru-RU" sz="2400" dirty="0" smtClean="0"/>
              <a:t>Выложить </a:t>
            </a:r>
            <a:r>
              <a:rPr lang="ru-RU" sz="2400" dirty="0"/>
              <a:t>схему слова КОТ.</a:t>
            </a:r>
          </a:p>
          <a:p>
            <a:pPr lvl="0"/>
            <a:r>
              <a:rPr lang="ru-RU" sz="2400" dirty="0"/>
              <a:t>- Сколько  звуков в слове КОТ? </a:t>
            </a:r>
            <a:r>
              <a:rPr lang="ru-RU" sz="2400" i="1" dirty="0"/>
              <a:t>(В слове КОТ три звука)</a:t>
            </a:r>
            <a:endParaRPr lang="ru-RU" sz="2400" dirty="0"/>
          </a:p>
          <a:p>
            <a:pPr lvl="0"/>
            <a:r>
              <a:rPr lang="ru-RU" sz="2400" dirty="0"/>
              <a:t>- Какой первый звук в слове КОТ? </a:t>
            </a:r>
            <a:r>
              <a:rPr lang="ru-RU" sz="2400" i="1" dirty="0"/>
              <a:t>(В слове КОТ первый звук [К])</a:t>
            </a:r>
            <a:endParaRPr lang="ru-RU" sz="2400" dirty="0"/>
          </a:p>
          <a:p>
            <a:pPr lvl="0"/>
            <a:r>
              <a:rPr lang="ru-RU" sz="2400" dirty="0"/>
              <a:t>- Звук [К] какой? </a:t>
            </a:r>
            <a:r>
              <a:rPr lang="ru-RU" sz="2400" i="1" dirty="0"/>
              <a:t>(Звук [К] согласный, твердый, глухой, поэтому обозначим его синим цветом)</a:t>
            </a:r>
            <a:endParaRPr lang="ru-RU" sz="2400" dirty="0"/>
          </a:p>
          <a:p>
            <a:pPr lvl="0"/>
            <a:r>
              <a:rPr lang="ru-RU" sz="2400" dirty="0"/>
              <a:t>- Какой второй звук в слове КОТ? </a:t>
            </a:r>
            <a:r>
              <a:rPr lang="ru-RU" sz="2400" i="1" dirty="0"/>
              <a:t>(В слове КОТ второй звук [О])</a:t>
            </a:r>
            <a:endParaRPr lang="ru-RU" sz="2400" dirty="0"/>
          </a:p>
          <a:p>
            <a:pPr lvl="0"/>
            <a:r>
              <a:rPr lang="ru-RU" sz="2400" dirty="0"/>
              <a:t>- Звук [О] какой? ( </a:t>
            </a:r>
            <a:r>
              <a:rPr lang="ru-RU" sz="2400" i="1" dirty="0"/>
              <a:t>Звук [О] гласный, поэтому обозначим его красным цветом)</a:t>
            </a:r>
            <a:endParaRPr lang="ru-RU" sz="2400" dirty="0"/>
          </a:p>
          <a:p>
            <a:pPr lvl="0"/>
            <a:r>
              <a:rPr lang="ru-RU" sz="2400" dirty="0"/>
              <a:t>- Какой третий звук в слове КОТ? </a:t>
            </a:r>
            <a:r>
              <a:rPr lang="ru-RU" sz="2400" i="1" dirty="0"/>
              <a:t>(В слове КОТ третий звук [Т])</a:t>
            </a:r>
            <a:endParaRPr lang="ru-RU" sz="2400" dirty="0"/>
          </a:p>
          <a:p>
            <a:pPr lvl="0"/>
            <a:r>
              <a:rPr lang="ru-RU" sz="2400" dirty="0"/>
              <a:t>- Звук [Т] какой? </a:t>
            </a:r>
            <a:r>
              <a:rPr lang="ru-RU" sz="2400" i="1" dirty="0"/>
              <a:t>(Звук [Т] согласный, твердый, глухой, поэтому обозначим его синим цветом)</a:t>
            </a:r>
            <a:endParaRPr lang="ru-RU" sz="2400" dirty="0"/>
          </a:p>
        </p:txBody>
      </p:sp>
      <p:sp>
        <p:nvSpPr>
          <p:cNvPr id="3" name="Овал 2"/>
          <p:cNvSpPr/>
          <p:nvPr/>
        </p:nvSpPr>
        <p:spPr>
          <a:xfrm>
            <a:off x="3059832" y="4850506"/>
            <a:ext cx="576064" cy="51624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4788024" y="4850506"/>
            <a:ext cx="576064" cy="51624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942773" y="4850506"/>
            <a:ext cx="576064" cy="516245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4" descr="http://img-fotki.yandex.ru/get/5505/47407354.4c8/0_b7b3a_35038510_ori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156176" y="4390352"/>
            <a:ext cx="1008112" cy="11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3609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s00.infourok.ru/images/doc/101/120352/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93204"/>
            <a:ext cx="7920880" cy="529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28522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193204"/>
            <a:ext cx="806489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i="1" dirty="0"/>
              <a:t>Программой, реализуемой в ДОУ, не определены задачи по подготовке детей к обучению чтению. Родители в домашних условиях могут обучать </a:t>
            </a:r>
            <a:r>
              <a:rPr lang="ru-RU" sz="1800" i="1" dirty="0" smtClean="0"/>
              <a:t>чтению своего </a:t>
            </a:r>
            <a:r>
              <a:rPr lang="ru-RU" sz="1800" i="1" dirty="0"/>
              <a:t>ребенка, но при этом должны </a:t>
            </a:r>
            <a:r>
              <a:rPr lang="ru-RU" sz="1800" i="1" dirty="0" smtClean="0"/>
              <a:t>знать основные правила.</a:t>
            </a:r>
          </a:p>
          <a:p>
            <a:pPr algn="ctr"/>
            <a:endParaRPr lang="ru-RU" sz="2400" b="1" i="1" dirty="0"/>
          </a:p>
          <a:p>
            <a:pPr algn="ctr"/>
            <a:r>
              <a:rPr lang="ru-RU" sz="2400" b="1" i="1" dirty="0" smtClean="0"/>
              <a:t>Методические ошибки:</a:t>
            </a:r>
          </a:p>
          <a:p>
            <a:pPr algn="ctr"/>
            <a:endParaRPr lang="ru-RU" sz="2400" b="1" i="1" dirty="0" smtClean="0"/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000" dirty="0"/>
              <a:t>Смешивают понятия «звук» и «буква</a:t>
            </a:r>
            <a:r>
              <a:rPr lang="ru-RU" sz="2000" dirty="0" smtClean="0"/>
              <a:t>»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000" dirty="0"/>
              <a:t>Наблюдается произвольное и хаотичное знакомство с буквами без учета закономерностей развития их фонемных имен </a:t>
            </a:r>
            <a:r>
              <a:rPr lang="ru-RU" sz="2000" i="1" dirty="0"/>
              <a:t>(звучания</a:t>
            </a:r>
            <a:r>
              <a:rPr lang="ru-RU" sz="2000" i="1" dirty="0" smtClean="0"/>
              <a:t>)</a:t>
            </a:r>
            <a:r>
              <a:rPr lang="ru-RU" sz="2000" dirty="0" smtClean="0"/>
              <a:t>.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000" dirty="0"/>
              <a:t>Названия согласных букв дается дошкольникам в алфавитной транскрипции [БЭ, ЭМ, КА, ЭЛЬ</a:t>
            </a:r>
            <a:r>
              <a:rPr lang="ru-RU" sz="2000" dirty="0" smtClean="0"/>
              <a:t>]…</a:t>
            </a:r>
          </a:p>
          <a:p>
            <a:pPr marL="342900" indent="-342900" algn="ctr">
              <a:buFont typeface="Wingdings" panose="05000000000000000000" pitchFamily="2" charset="2"/>
              <a:buChar char="v"/>
            </a:pPr>
            <a:r>
              <a:rPr lang="ru-RU" sz="2000" dirty="0"/>
              <a:t>Не используется орфоэпическая грамматика, введение которой в процесс звукобуквенного анализа позволяет читать по правилам орфоэпии </a:t>
            </a:r>
            <a:r>
              <a:rPr lang="ru-RU" sz="2000" i="1" dirty="0"/>
              <a:t>(ЗУБ - [ЗУП</a:t>
            </a:r>
            <a:r>
              <a:rPr lang="ru-RU" sz="2000" i="1" dirty="0" smtClean="0"/>
              <a:t>]…</a:t>
            </a:r>
          </a:p>
          <a:p>
            <a:pPr algn="ctr"/>
            <a:endParaRPr lang="ru-RU" sz="2000" i="1" dirty="0"/>
          </a:p>
          <a:p>
            <a:pPr algn="ctr"/>
            <a:endParaRPr lang="ru-RU" sz="2000" dirty="0" smtClean="0"/>
          </a:p>
          <a:p>
            <a:pPr algn="ctr"/>
            <a:endParaRPr lang="ru-RU" sz="2000" b="1" i="1" dirty="0"/>
          </a:p>
        </p:txBody>
      </p:sp>
    </p:spTree>
    <p:extLst>
      <p:ext uri="{BB962C8B-B14F-4D97-AF65-F5344CB8AC3E}">
        <p14:creationId xmlns:p14="http://schemas.microsoft.com/office/powerpoint/2010/main" val="1264492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85292"/>
            <a:ext cx="787901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Спасибо за внимание!</a:t>
            </a:r>
            <a:endParaRPr lang="ru-RU" sz="5400" b="1" cap="all" spc="0" dirty="0">
              <a:ln w="90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chemeClr val="accent6">
                  <a:lumMod val="75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146" name="Picture 2" descr="https://img-fotki.yandex.ru/get/5708/47606540.99/0_105176_887894f0_ori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7164" y="1705372"/>
            <a:ext cx="4223792" cy="422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12407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1482</TotalTime>
  <Words>490</Words>
  <Application>Microsoft Office PowerPoint</Application>
  <PresentationFormat>Экран (16:10)</PresentationFormat>
  <Paragraphs>104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«Подготовка детей к обучению грамоте»</vt:lpstr>
      <vt:lpstr>Подготовка детей к обучению грамоте - это целенаправленный, систематический процесс по подготовке к овладению письмом и чтением.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Александра Волосникова</dc:creator>
  <cp:lastModifiedBy>Александра</cp:lastModifiedBy>
  <cp:revision>21</cp:revision>
  <dcterms:created xsi:type="dcterms:W3CDTF">2017-03-04T15:05:02Z</dcterms:created>
  <dcterms:modified xsi:type="dcterms:W3CDTF">2017-03-12T09:38:48Z</dcterms:modified>
</cp:coreProperties>
</file>