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4" r:id="rId5"/>
    <p:sldId id="260" r:id="rId6"/>
    <p:sldId id="258" r:id="rId7"/>
    <p:sldId id="262" r:id="rId8"/>
    <p:sldId id="263" r:id="rId9"/>
    <p:sldId id="265" r:id="rId10"/>
    <p:sldId id="267" r:id="rId11"/>
    <p:sldId id="266" r:id="rId12"/>
    <p:sldId id="268" r:id="rId13"/>
    <p:sldId id="269" r:id="rId14"/>
    <p:sldId id="273" r:id="rId15"/>
    <p:sldId id="274" r:id="rId16"/>
    <p:sldId id="284" r:id="rId17"/>
    <p:sldId id="270" r:id="rId18"/>
    <p:sldId id="278" r:id="rId19"/>
    <p:sldId id="271" r:id="rId20"/>
    <p:sldId id="272" r:id="rId21"/>
    <p:sldId id="276" r:id="rId22"/>
    <p:sldId id="277" r:id="rId23"/>
    <p:sldId id="275" r:id="rId24"/>
    <p:sldId id="280" r:id="rId25"/>
    <p:sldId id="287" r:id="rId26"/>
    <p:sldId id="288" r:id="rId27"/>
    <p:sldId id="289" r:id="rId28"/>
    <p:sldId id="290" r:id="rId29"/>
    <p:sldId id="291" r:id="rId30"/>
    <p:sldId id="292" r:id="rId31"/>
    <p:sldId id="300" r:id="rId32"/>
    <p:sldId id="301" r:id="rId33"/>
    <p:sldId id="302" r:id="rId34"/>
    <p:sldId id="304" r:id="rId35"/>
    <p:sldId id="305" r:id="rId36"/>
    <p:sldId id="306" r:id="rId37"/>
    <p:sldId id="307" r:id="rId38"/>
    <p:sldId id="299" r:id="rId39"/>
    <p:sldId id="28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0066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7268" autoAdjust="0"/>
    <p:restoredTop sz="97439" autoAdjust="0"/>
  </p:normalViewPr>
  <p:slideViewPr>
    <p:cSldViewPr>
      <p:cViewPr varScale="1">
        <p:scale>
          <a:sx n="75" d="100"/>
          <a:sy n="75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65129C-6A72-4854-912B-89165D84AE60}" type="presOf" srcId="{9E53B189-0707-4064-9012-2711E3FFAF51}" destId="{5E98A81F-6172-48FF-A315-DC20E1D6D860}" srcOrd="0" destOrd="0" presId="urn:microsoft.com/office/officeart/2005/8/layout/venn3"/>
    <dgm:cxn modelId="{A57C7EDD-EBDD-4B97-9B85-610A8E221A60}" type="presOf" srcId="{66612BEF-459C-4E4F-BD0C-352D325DEF40}" destId="{446CA65D-CB69-46F3-B3D9-11BB3C3F4571}" srcOrd="0" destOrd="0" presId="urn:microsoft.com/office/officeart/2005/8/layout/venn3"/>
    <dgm:cxn modelId="{407F48F1-AA28-4DC1-9D95-6D1A13711063}" type="presOf" srcId="{8FDD254B-A7A3-4B97-9FBB-6289B1A1C2D8}" destId="{F714F26A-66E6-47A5-BA72-4D05BE71D5ED}" srcOrd="0" destOrd="0" presId="urn:microsoft.com/office/officeart/2005/8/layout/venn3"/>
    <dgm:cxn modelId="{74EC12B4-9083-4499-A38E-9FF20CEF58B3}" type="presOf" srcId="{D831D0E8-FC2F-417C-8A50-B7132907CF42}" destId="{7639CDC6-C8AB-48DF-84F2-A06C8023F0E7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57A353BC-9560-4BA6-ACD5-F216784BF49E}" type="presOf" srcId="{EF3DA76C-D868-4446-A08E-A80CAB3A147C}" destId="{71C6594F-E037-4259-BCD1-AAD3B842C68C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98B89C5F-AAA3-4ECA-9112-E44E7F1B99A8}" type="presParOf" srcId="{446CA65D-CB69-46F3-B3D9-11BB3C3F4571}" destId="{5E98A81F-6172-48FF-A315-DC20E1D6D860}" srcOrd="0" destOrd="0" presId="urn:microsoft.com/office/officeart/2005/8/layout/venn3"/>
    <dgm:cxn modelId="{C30E6F91-E5DA-44F7-A4E8-B1CF6EFE8BD9}" type="presParOf" srcId="{446CA65D-CB69-46F3-B3D9-11BB3C3F4571}" destId="{233A0F06-B176-4222-B794-F8A2ACEF7896}" srcOrd="1" destOrd="0" presId="urn:microsoft.com/office/officeart/2005/8/layout/venn3"/>
    <dgm:cxn modelId="{434DB106-A5E4-4B9A-97E8-CDF8D80B9C8C}" type="presParOf" srcId="{446CA65D-CB69-46F3-B3D9-11BB3C3F4571}" destId="{F714F26A-66E6-47A5-BA72-4D05BE71D5ED}" srcOrd="2" destOrd="0" presId="urn:microsoft.com/office/officeart/2005/8/layout/venn3"/>
    <dgm:cxn modelId="{33CE1BC6-191F-4B70-91FA-450DD8148D1E}" type="presParOf" srcId="{446CA65D-CB69-46F3-B3D9-11BB3C3F4571}" destId="{C1BB16E1-7DA5-48EB-B3D7-8BC424EC9F8B}" srcOrd="3" destOrd="0" presId="urn:microsoft.com/office/officeart/2005/8/layout/venn3"/>
    <dgm:cxn modelId="{0143499F-E517-4B33-9704-4541C577EDD2}" type="presParOf" srcId="{446CA65D-CB69-46F3-B3D9-11BB3C3F4571}" destId="{71C6594F-E037-4259-BCD1-AAD3B842C68C}" srcOrd="4" destOrd="0" presId="urn:microsoft.com/office/officeart/2005/8/layout/venn3"/>
    <dgm:cxn modelId="{8164AAC6-19DF-4E25-BFE9-40C1B3A49DAE}" type="presParOf" srcId="{446CA65D-CB69-46F3-B3D9-11BB3C3F4571}" destId="{DEE0814D-27E9-4EA5-92C4-69241B91B41B}" srcOrd="5" destOrd="0" presId="urn:microsoft.com/office/officeart/2005/8/layout/venn3"/>
    <dgm:cxn modelId="{A89FBC34-FBEC-4359-AA32-20B2720B1FFD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60179D-4B28-4645-A1B2-B5C2C06154D9}" type="presOf" srcId="{CD68ACB4-957B-40B2-9AB7-BA3A4F59C6F2}" destId="{6EF1AF08-9334-480F-9092-2F9E329DD69C}" srcOrd="0" destOrd="0" presId="urn:microsoft.com/office/officeart/2005/8/layout/venn3"/>
    <dgm:cxn modelId="{E8585C66-5402-4EDB-A3C2-C9548231F9D1}" type="presOf" srcId="{9B28D258-7D84-4D3E-A4D6-4DC2CAD20B9A}" destId="{218F0263-153A-4B8C-B3FB-8AB83B00CF86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2B6AA489-4ADC-46BD-9AD2-C2BADEEC3765}" type="presOf" srcId="{55503469-2CDB-46B9-B6CD-6814AE157330}" destId="{6FC185DC-2AFF-4C48-ABA6-A267AA6D91B6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3961134B-FCF9-434F-BBDB-E4BFC4611E2C}" type="presOf" srcId="{3C3D1718-21F3-40E3-8073-40B31DB53FAD}" destId="{F9C5F6B0-4D31-493A-9460-1EC566C3BB84}" srcOrd="0" destOrd="0" presId="urn:microsoft.com/office/officeart/2005/8/layout/venn3"/>
    <dgm:cxn modelId="{FD36F8BE-6DCB-4296-A3B7-232A21089AAA}" type="presOf" srcId="{EAE1088C-D00C-4178-B118-09F4A6B86C1F}" destId="{F0D1C6A0-6AE3-4478-BCA0-1963AF8130D5}" srcOrd="0" destOrd="0" presId="urn:microsoft.com/office/officeart/2005/8/layout/venn3"/>
    <dgm:cxn modelId="{EAC95C03-8478-49E5-95FB-DDD71B45BBE6}" type="presParOf" srcId="{F0D1C6A0-6AE3-4478-BCA0-1963AF8130D5}" destId="{F9C5F6B0-4D31-493A-9460-1EC566C3BB84}" srcOrd="0" destOrd="0" presId="urn:microsoft.com/office/officeart/2005/8/layout/venn3"/>
    <dgm:cxn modelId="{D5B812D9-C9FA-487C-82C3-F6A522617A21}" type="presParOf" srcId="{F0D1C6A0-6AE3-4478-BCA0-1963AF8130D5}" destId="{B842DF3E-E78D-462F-A5CC-E16C67B01821}" srcOrd="1" destOrd="0" presId="urn:microsoft.com/office/officeart/2005/8/layout/venn3"/>
    <dgm:cxn modelId="{A089069A-95F2-477A-916F-2152E2B649AA}" type="presParOf" srcId="{F0D1C6A0-6AE3-4478-BCA0-1963AF8130D5}" destId="{6EF1AF08-9334-480F-9092-2F9E329DD69C}" srcOrd="2" destOrd="0" presId="urn:microsoft.com/office/officeart/2005/8/layout/venn3"/>
    <dgm:cxn modelId="{0196E82C-45BE-410F-8D3E-F2AABD3CBF8B}" type="presParOf" srcId="{F0D1C6A0-6AE3-4478-BCA0-1963AF8130D5}" destId="{B4C4B1EE-0694-4A8B-ADE2-6079FF95B405}" srcOrd="3" destOrd="0" presId="urn:microsoft.com/office/officeart/2005/8/layout/venn3"/>
    <dgm:cxn modelId="{C22B773E-201B-4A3B-932C-C2998D60F0DF}" type="presParOf" srcId="{F0D1C6A0-6AE3-4478-BCA0-1963AF8130D5}" destId="{6FC185DC-2AFF-4C48-ABA6-A267AA6D91B6}" srcOrd="4" destOrd="0" presId="urn:microsoft.com/office/officeart/2005/8/layout/venn3"/>
    <dgm:cxn modelId="{747CC049-533D-4A45-944F-486FD42F276D}" type="presParOf" srcId="{F0D1C6A0-6AE3-4478-BCA0-1963AF8130D5}" destId="{8F737D8B-7FC9-4805-BF3E-0815E46E311C}" srcOrd="5" destOrd="0" presId="urn:microsoft.com/office/officeart/2005/8/layout/venn3"/>
    <dgm:cxn modelId="{79EAA995-5D0F-4CC6-93B1-BCAD6D5EDB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2576456"/>
            <a:satOff val="-27551"/>
            <a:lumOff val="719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2576456"/>
              <a:satOff val="-27551"/>
              <a:lumOff val="719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5152912"/>
            <a:satOff val="-55102"/>
            <a:lumOff val="1437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5152912"/>
              <a:satOff val="-55102"/>
              <a:lumOff val="1437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7729367"/>
            <a:satOff val="-82653"/>
            <a:lumOff val="2156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7729367"/>
              <a:satOff val="-82653"/>
              <a:lumOff val="2156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2576456"/>
            <a:satOff val="-27551"/>
            <a:lumOff val="719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2576456"/>
              <a:satOff val="-27551"/>
              <a:lumOff val="719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5152912"/>
            <a:satOff val="-55102"/>
            <a:lumOff val="1437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5152912"/>
              <a:satOff val="-55102"/>
              <a:lumOff val="1437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7729367"/>
            <a:satOff val="-82653"/>
            <a:lumOff val="2156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7729367"/>
              <a:satOff val="-82653"/>
              <a:lumOff val="2156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9.&#1050;&#1058;&#1054;%20&#1058;&#1040;&#1050;&#1048;&#1045;%20&#1053;&#1040;&#1057;&#1045;&#1050;&#1054;&#1052;&#1067;&#1045;\&#1082;&#1091;&#1079;&#1085;&#1077;&#1095;&#1080;&#1082;.wav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9.&#1050;&#1058;&#1054;%20&#1058;&#1040;&#1050;&#1048;&#1045;%20&#1053;&#1040;&#1057;&#1045;&#1050;&#1054;&#1052;&#1067;&#1045;\&#1082;&#1086;&#1084;&#1072;&#1088;.wav" TargetMode="Externa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9.&#1050;&#1058;&#1054;%20&#1058;&#1040;&#1050;&#1048;&#1045;%20&#1053;&#1040;&#1057;&#1045;&#1050;&#1054;&#1052;&#1067;&#1045;\&#1084;&#1091;&#1093;&#1072;.wav" TargetMode="Externa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8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Кто такие  насекомые</a:t>
            </a:r>
            <a:endParaRPr lang="ru-RU" sz="88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6" name="Picture 2" descr="C:\Users\1\Pictures\КАРТИНКИ\АНИМИРОВАННЫЕ КАРТИНКИ\1 (9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142984"/>
            <a:ext cx="2709879" cy="234243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22 из 749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бабочка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2 из 161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стрекоза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а 31 из 97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7311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643702" y="5572140"/>
            <a:ext cx="2357454" cy="1143008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божья коровка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786874" cy="2786082"/>
          </a:xfrm>
          <a:prstGeom prst="cloudCallout">
            <a:avLst>
              <a:gd name="adj1" fmla="val -21869"/>
              <a:gd name="adj2" fmla="val 963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Хотя насекомые очень разные, у них одни и те же части тела, и у всех насекомых шесть ног. Значит, чтобы узнать, какое животное — насекомое, а какое — нет, надо посчитать его ножки.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428992" y="4786322"/>
            <a:ext cx="2928958" cy="1785950"/>
          </a:xfrm>
          <a:prstGeom prst="cloudCallout">
            <a:avLst>
              <a:gd name="adj1" fmla="val 83329"/>
              <a:gd name="adj2" fmla="val -325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Значит богомол – насекомое!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10 из 7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72339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богомол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Картинка 114 из 60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643050"/>
            <a:ext cx="3524037" cy="2644680"/>
          </a:xfrm>
          <a:prstGeom prst="rect">
            <a:avLst/>
          </a:prstGeom>
          <a:noFill/>
        </p:spPr>
      </p:pic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1857364"/>
            <a:ext cx="3571900" cy="1714512"/>
          </a:xfrm>
          <a:prstGeom prst="cloudCallout">
            <a:avLst>
              <a:gd name="adj1" fmla="val 17694"/>
              <a:gd name="adj2" fmla="val 1281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же такие насекомые?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500430" y="4572008"/>
            <a:ext cx="2928958" cy="1785950"/>
          </a:xfrm>
          <a:prstGeom prst="cloudCallout">
            <a:avLst>
              <a:gd name="adj1" fmla="val 81752"/>
              <a:gd name="adj2" fmla="val -237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Сейчас я посчитаю свои ножки!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4071942"/>
            <a:ext cx="714380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6000760" y="928670"/>
            <a:ext cx="2928958" cy="1785950"/>
          </a:xfrm>
          <a:prstGeom prst="cloudCallout">
            <a:avLst>
              <a:gd name="adj1" fmla="val -36333"/>
              <a:gd name="adj2" fmla="val 7932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всех насекомых шесть ног!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18 из 278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8206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муравей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13 из 67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кузнечик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кузнечик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16 из 732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пчела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пчела.wav">
            <a:hlinkClick r:id="" action="ppaction://media"/>
          </p:cNvPr>
          <p:cNvPicPr>
            <a:picLocks noRot="1" noChangeAspect="1"/>
          </p:cNvPicPr>
          <p:nvPr>
            <a:wavAudioFile r:embed="rId1" name="пчела.wav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18 из 67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7434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шмель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323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356"/>
            <a:ext cx="5072066" cy="6143644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5000628" y="714356"/>
            <a:ext cx="4000528" cy="3643338"/>
          </a:xfrm>
          <a:prstGeom prst="cloudCallout">
            <a:avLst>
              <a:gd name="adj1" fmla="val 16587"/>
              <a:gd name="adj2" fmla="val 6229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Однажды мне сказали, что я — насекомое.                             Кто такие насекомые? И правда ли, что я — насекомое?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19 из 1108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886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24 из 222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02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комар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комар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211 из 325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муха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мух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4 из 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58291" y="-1158290"/>
            <a:ext cx="6858001" cy="9174583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286512" y="5715016"/>
            <a:ext cx="271464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клоп - солдатик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357686" y="857232"/>
            <a:ext cx="4572032" cy="1500198"/>
          </a:xfrm>
          <a:prstGeom prst="cloudCallout">
            <a:avLst>
              <a:gd name="adj1" fmla="val 19310"/>
              <a:gd name="adj2" fmla="val 2104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передвигаются насекомые?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pic>
        <p:nvPicPr>
          <p:cNvPr id="9218" name="Picture 2" descr="Картинка 29 из 264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642918"/>
            <a:ext cx="4670117" cy="6215082"/>
          </a:xfrm>
          <a:prstGeom prst="rect">
            <a:avLst/>
          </a:prstGeom>
          <a:noFill/>
        </p:spPr>
      </p:pic>
      <p:pic>
        <p:nvPicPr>
          <p:cNvPr id="9" name="Picture 4" descr="Картинка 56 из 749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29190" y="3714752"/>
            <a:ext cx="1143008" cy="121158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Картинка 114 из 60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02690" y="3500438"/>
            <a:ext cx="3141309" cy="2357454"/>
          </a:xfrm>
          <a:prstGeom prst="rect">
            <a:avLst/>
          </a:prstGeom>
          <a:noFill/>
        </p:spPr>
      </p:pic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85794"/>
            <a:ext cx="8572560" cy="3000396"/>
          </a:xfrm>
          <a:prstGeom prst="cloudCallout">
            <a:avLst>
              <a:gd name="adj1" fmla="val -23278"/>
              <a:gd name="adj2" fmla="val 909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Многие насекомые летают – для этого у них есть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крылья. Некоторые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насекомые ходят, прыгают, ползают.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Картинка 125 из 1617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868" y="4214818"/>
            <a:ext cx="2671781" cy="2428892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357686" y="857232"/>
            <a:ext cx="4572032" cy="1500198"/>
          </a:xfrm>
          <a:prstGeom prst="cloudCallout">
            <a:avLst>
              <a:gd name="adj1" fmla="val 16415"/>
              <a:gd name="adj2" fmla="val 19436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питаются насекомые?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pic>
        <p:nvPicPr>
          <p:cNvPr id="8" name="Picture 2" descr="Картинка 29 из 264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642918"/>
            <a:ext cx="4670117" cy="6215082"/>
          </a:xfrm>
          <a:prstGeom prst="rect">
            <a:avLst/>
          </a:prstGeom>
          <a:noFill/>
        </p:spPr>
      </p:pic>
      <p:pic>
        <p:nvPicPr>
          <p:cNvPr id="12" name="Picture 4" descr="Картинка 56 из 749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29190" y="3714752"/>
            <a:ext cx="1143008" cy="121158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85794"/>
            <a:ext cx="8286808" cy="1857388"/>
          </a:xfrm>
          <a:prstGeom prst="cloudCallout">
            <a:avLst>
              <a:gd name="adj1" fmla="val -20849"/>
              <a:gd name="adj2" fmla="val 1769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насекомые питаются по-разному. Одни едят растения, другие – мельчайшую живность, третьи – и то, и другое. Некоторые питаются кровью.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8" name="Picture 4" descr="Картинка 246 из 26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65038">
            <a:off x="3749856" y="4092602"/>
            <a:ext cx="1756383" cy="2456479"/>
          </a:xfrm>
          <a:prstGeom prst="rect">
            <a:avLst/>
          </a:prstGeom>
          <a:noFill/>
        </p:spPr>
      </p:pic>
      <p:pic>
        <p:nvPicPr>
          <p:cNvPr id="6150" name="Picture 6" descr="Картинка 252 из 2640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03281">
            <a:off x="5913941" y="2357454"/>
            <a:ext cx="3159529" cy="236964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642918"/>
            <a:ext cx="5500726" cy="1857388"/>
          </a:xfrm>
          <a:prstGeom prst="cloudCallout">
            <a:avLst>
              <a:gd name="adj1" fmla="val -5542"/>
              <a:gd name="adj2" fmla="val 1801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Челюсти кузнечика, которыми он откусывает кусочки травы, действуют, как кусачки.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7106" name="Picture 2" descr="Картинка 31 из 398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3143240" y="2415879"/>
            <a:ext cx="6000760" cy="4442121"/>
          </a:xfrm>
          <a:prstGeom prst="rect">
            <a:avLst/>
          </a:prstGeom>
          <a:noFill/>
        </p:spPr>
      </p:pic>
      <p:pic>
        <p:nvPicPr>
          <p:cNvPr id="9" name="Picture 4" descr="Картинка 114 из 608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57818" y="642918"/>
            <a:ext cx="3786182" cy="278608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429256" y="3071810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5572164" cy="1785950"/>
          </a:xfrm>
          <a:prstGeom prst="cloudCallout">
            <a:avLst>
              <a:gd name="adj1" fmla="val -8013"/>
              <a:gd name="adj2" fmla="val 2007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Самка комара хоботком, словно шприцем, протыкает кожу и высасывает кровь.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7108" name="Picture 4" descr="Картинка 143 из 924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357562"/>
            <a:ext cx="5608737" cy="3235975"/>
          </a:xfrm>
          <a:prstGeom prst="rect">
            <a:avLst/>
          </a:prstGeom>
          <a:noFill/>
        </p:spPr>
      </p:pic>
      <p:pic>
        <p:nvPicPr>
          <p:cNvPr id="49156" name="Picture 4" descr="Картинка 98 из 2178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214422"/>
            <a:ext cx="2928958" cy="193111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85720" y="928670"/>
            <a:ext cx="8572560" cy="3857652"/>
          </a:xfrm>
          <a:prstGeom prst="cloudCallout">
            <a:avLst>
              <a:gd name="adj1" fmla="val -22248"/>
              <a:gd name="adj2" fmla="val 613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своих путешествиях по родному лесу, по берегам чистой речки, на зеленых полянах Муравей Вопросик нередко встречал удивительных животных.                                                                                                                   Рассмотрим их. Как вы думаете, какое из них — насекомое?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572008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5429288" cy="1428760"/>
          </a:xfrm>
          <a:prstGeom prst="cloudCallout">
            <a:avLst>
              <a:gd name="adj1" fmla="val -5174"/>
              <a:gd name="adj2" fmla="val 2535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Ротовые  органы мухи впитывают жидкость, как губка собирает воду.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7110" name="Picture 6" descr="Картинка 1 из 2406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39" y="3239710"/>
            <a:ext cx="5572165" cy="3618290"/>
          </a:xfrm>
          <a:prstGeom prst="rect">
            <a:avLst/>
          </a:prstGeom>
          <a:noFill/>
        </p:spPr>
      </p:pic>
      <p:pic>
        <p:nvPicPr>
          <p:cNvPr id="48130" name="Picture 2" descr="Картинка 3 из 311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928670"/>
            <a:ext cx="3428992" cy="25717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215338" y="3071810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786314" y="857232"/>
            <a:ext cx="4214842" cy="1643074"/>
          </a:xfrm>
          <a:prstGeom prst="cloudCallout">
            <a:avLst>
              <a:gd name="adj1" fmla="val 16180"/>
              <a:gd name="adj2" fmla="val 1965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Спинка в веснушках.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Ах, как неловко!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покраснела...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pic>
        <p:nvPicPr>
          <p:cNvPr id="3076" name="Picture 4" descr="Картинка 245 из 91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42844" y="2431420"/>
            <a:ext cx="5072098" cy="4307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714356"/>
            <a:ext cx="5286412" cy="1643074"/>
          </a:xfrm>
          <a:prstGeom prst="cloudCallout">
            <a:avLst>
              <a:gd name="adj1" fmla="val -23552"/>
              <a:gd name="adj2" fmla="val 2202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 погаснет, то зажжётся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Ночью в роще огонёк.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Угадай, как он зовётся?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Золотистый...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718050"/>
            <a:ext cx="1408113" cy="2139950"/>
          </a:xfrm>
          <a:prstGeom prst="rect">
            <a:avLst/>
          </a:prstGeom>
          <a:noFill/>
        </p:spPr>
      </p:pic>
      <p:pic>
        <p:nvPicPr>
          <p:cNvPr id="2050" name="Picture 2" descr="Картинка 42 из 55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500306"/>
            <a:ext cx="5959757" cy="4214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643438" y="857232"/>
            <a:ext cx="4357718" cy="1714512"/>
          </a:xfrm>
          <a:prstGeom prst="cloudCallout">
            <a:avLst>
              <a:gd name="adj1" fmla="val 17842"/>
              <a:gd name="adj2" fmla="val 1923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ромашку у ворот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Опустился вертолёт –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Золотистые глаза.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же это?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pic>
        <p:nvPicPr>
          <p:cNvPr id="1026" name="Picture 2" descr="Картинка 41 из 165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2571744"/>
            <a:ext cx="5438183" cy="416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643174" y="857232"/>
            <a:ext cx="6357982" cy="1643074"/>
          </a:xfrm>
          <a:prstGeom prst="cloudCallout">
            <a:avLst>
              <a:gd name="adj1" fmla="val 16180"/>
              <a:gd name="adj2" fmla="val 1965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Спал цветок и вдруг проснулся –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Больше спать не захотел.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Шевельнулся, встрепенулся,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Взвился вверх и улетел.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pic>
        <p:nvPicPr>
          <p:cNvPr id="61442" name="Picture 2" descr="Картинка 33 из 725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643182"/>
            <a:ext cx="5457590" cy="4095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714356"/>
            <a:ext cx="5286412" cy="1643074"/>
          </a:xfrm>
          <a:prstGeom prst="cloudCallout">
            <a:avLst>
              <a:gd name="adj1" fmla="val -23552"/>
              <a:gd name="adj2" fmla="val 2202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Летит, пищит,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Ножки длинные тащит,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Случай не упустит: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Сядет и укусит.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718050"/>
            <a:ext cx="1408113" cy="2139950"/>
          </a:xfrm>
          <a:prstGeom prst="rect">
            <a:avLst/>
          </a:prstGeom>
          <a:noFill/>
        </p:spPr>
      </p:pic>
      <p:pic>
        <p:nvPicPr>
          <p:cNvPr id="60418" name="Picture 2" descr="Картинка 1 из 217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321711"/>
            <a:ext cx="5214942" cy="4345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786314" y="857232"/>
            <a:ext cx="4214842" cy="1643074"/>
          </a:xfrm>
          <a:prstGeom prst="cloudCallout">
            <a:avLst>
              <a:gd name="adj1" fmla="val 16180"/>
              <a:gd name="adj2" fmla="val 1965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Прыгает пружинка – 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Зелёная спинка –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травы на былинку,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ветку на тропинку.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643578"/>
            <a:ext cx="785818" cy="28575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pic>
        <p:nvPicPr>
          <p:cNvPr id="64514" name="Picture 2" descr="Картинка 3 из 65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2500306"/>
            <a:ext cx="5404251" cy="423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643042" y="6286520"/>
            <a:ext cx="7358114" cy="428628"/>
          </a:xfrm>
          <a:prstGeom prst="cloudCallout">
            <a:avLst>
              <a:gd name="adj1" fmla="val -52296"/>
              <a:gd name="adj2" fmla="val -2715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из них не является насекомым?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718050"/>
            <a:ext cx="1408113" cy="2139950"/>
          </a:xfrm>
          <a:prstGeom prst="rect">
            <a:avLst/>
          </a:prstGeom>
          <a:noFill/>
        </p:spPr>
      </p:pic>
      <p:pic>
        <p:nvPicPr>
          <p:cNvPr id="6" name="Picture 4" descr="Картинка 245 из 91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929322" y="785794"/>
            <a:ext cx="2643206" cy="1880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Картинка 42 из 55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643050"/>
            <a:ext cx="2626315" cy="185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Картинка 41 из 165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642918"/>
            <a:ext cx="2591736" cy="198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Картинка 29 из 440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143116"/>
            <a:ext cx="2357453" cy="2023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Картинка 33 из 7257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429388" y="3286124"/>
            <a:ext cx="2571768" cy="1930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Картинка 1 из 2178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4286256"/>
            <a:ext cx="2214578" cy="184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Картинка 3 из 655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43174" y="3143248"/>
            <a:ext cx="2357455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71805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571480"/>
            <a:ext cx="5500726" cy="3857652"/>
          </a:xfrm>
          <a:prstGeom prst="cloudCallout">
            <a:avLst>
              <a:gd name="adj1" fmla="val -20882"/>
              <a:gd name="adj2" fmla="val 707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Мотылек, мотылек,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Сядь поближе на цветок.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Я не сяду на цветок: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 тебя в руке сачок.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Мотылек, мотылек,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 тебя ловить не стану,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Подойду поближе, гляну,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Посчитаю, сколько ног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 тебя, мотылек.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35 из 755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9344" y="1071546"/>
            <a:ext cx="3544655" cy="221457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357422" y="4357694"/>
            <a:ext cx="6429420" cy="2357454"/>
          </a:xfrm>
          <a:prstGeom prst="cloudCallout">
            <a:avLst>
              <a:gd name="adj1" fmla="val 17560"/>
              <a:gd name="adj2" fmla="val -10339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Я и сам могу считать: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Раз, два, три, четыре, пять,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Раз, два, три, четыре, пять…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Сосчитаю, сколько ног,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Без тебя, дружок!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6876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1 из 58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22 из 44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паук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10 из 7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72339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богомол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68 из 749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785794"/>
            <a:ext cx="4714908" cy="2727511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85720" y="2643182"/>
            <a:ext cx="4500594" cy="1785950"/>
          </a:xfrm>
          <a:prstGeom prst="cloudCallout">
            <a:avLst>
              <a:gd name="adj1" fmla="val -18451"/>
              <a:gd name="adj2" fmla="val 864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 же узнать, какое из этих животных — насекомое?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4500562" y="4929198"/>
            <a:ext cx="4357718" cy="1785950"/>
          </a:xfrm>
          <a:prstGeom prst="cloudCallout">
            <a:avLst>
              <a:gd name="adj1" fmla="val 8774"/>
              <a:gd name="adj2" fmla="val -1173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Посмотри на меня. Я – насекомое.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1508" name="Picture 4" descr="Картинка 56 из 749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072074"/>
            <a:ext cx="1143008" cy="1211588"/>
          </a:xfrm>
          <a:prstGeom prst="rect">
            <a:avLst/>
          </a:prstGeom>
          <a:noFill/>
        </p:spPr>
      </p:pic>
      <p:pic>
        <p:nvPicPr>
          <p:cNvPr id="21512" name="Picture 8" descr="Картинка 104 из 749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071546"/>
            <a:ext cx="1500198" cy="1212281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Картинка 500 из 674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71546"/>
            <a:ext cx="6000760" cy="557216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72132" y="5500702"/>
            <a:ext cx="3571868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БАБОЧКА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000628" y="5857892"/>
            <a:ext cx="1000132" cy="785818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 rot="16200000" flipH="1">
            <a:off x="4071934" y="5143512"/>
            <a:ext cx="428628" cy="142876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786050" y="6215082"/>
            <a:ext cx="1214446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НОГИ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5715016"/>
            <a:ext cx="1071570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ГРУДЬ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5214950"/>
            <a:ext cx="1500198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ХОБОТОК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4500570"/>
            <a:ext cx="1357322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ГОЛОВА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72132" y="3143248"/>
            <a:ext cx="1285884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УСИКИ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6072206"/>
            <a:ext cx="1643074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БРЮШКО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1928802"/>
            <a:ext cx="1643074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КРЫЛЬЯ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5572132" y="928670"/>
            <a:ext cx="3429024" cy="1643074"/>
          </a:xfrm>
          <a:prstGeom prst="cloudCallout">
            <a:avLst>
              <a:gd name="adj1" fmla="val 32458"/>
              <a:gd name="adj2" fmla="val -31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</a:endParaRPr>
          </a:p>
          <a:p>
            <a:pPr lvl="0" algn="ctr"/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Шевелились у цветка</a:t>
            </a:r>
            <a:b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Все четыре лепестка.</a:t>
            </a:r>
            <a:b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Я сорвать его хотел, —</a:t>
            </a:r>
            <a:b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Он вспорхнул и улетел.</a:t>
            </a: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Картинка 500 из 674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500694" y="3071810"/>
            <a:ext cx="3643306" cy="3395007"/>
          </a:xfrm>
          <a:prstGeom prst="rect">
            <a:avLst/>
          </a:prstGeom>
          <a:noFill/>
        </p:spPr>
      </p:pic>
      <p:sp>
        <p:nvSpPr>
          <p:cNvPr id="6" name="Блок-схема: процесс 5"/>
          <p:cNvSpPr/>
          <p:nvPr/>
        </p:nvSpPr>
        <p:spPr>
          <a:xfrm>
            <a:off x="5572132" y="5929330"/>
            <a:ext cx="857256" cy="571504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 rot="5400000">
            <a:off x="6607983" y="5679297"/>
            <a:ext cx="214314" cy="142876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Выноска-облако 19"/>
          <p:cNvSpPr/>
          <p:nvPr/>
        </p:nvSpPr>
        <p:spPr>
          <a:xfrm>
            <a:off x="3143240" y="4857760"/>
            <a:ext cx="2643206" cy="1785950"/>
          </a:xfrm>
          <a:prstGeom prst="cloudCallout">
            <a:avLst>
              <a:gd name="adj1" fmla="val -75437"/>
              <a:gd name="adj2" fmla="val -293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всех насекомых шесть ног.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6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pic>
        <p:nvPicPr>
          <p:cNvPr id="22530" name="Picture 2" descr="Картинка 125 из 1617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1000108"/>
            <a:ext cx="3929090" cy="3571900"/>
          </a:xfrm>
          <a:prstGeom prst="rect">
            <a:avLst/>
          </a:prstGeom>
          <a:noFill/>
        </p:spPr>
      </p:pic>
      <p:pic>
        <p:nvPicPr>
          <p:cNvPr id="22532" name="Picture 4" descr="Картинка 189 из 977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214422"/>
            <a:ext cx="3643338" cy="1633693"/>
          </a:xfrm>
          <a:prstGeom prst="rect">
            <a:avLst/>
          </a:prstGeom>
          <a:noFill/>
        </p:spPr>
      </p:pic>
      <p:sp>
        <p:nvSpPr>
          <p:cNvPr id="28" name="Выноска-облако 27"/>
          <p:cNvSpPr/>
          <p:nvPr/>
        </p:nvSpPr>
        <p:spPr>
          <a:xfrm>
            <a:off x="6286512" y="1071546"/>
            <a:ext cx="2714644" cy="1571636"/>
          </a:xfrm>
          <a:prstGeom prst="cloudCallout">
            <a:avLst>
              <a:gd name="adj1" fmla="val -78952"/>
              <a:gd name="adj2" fmla="val -3395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 тоже насекомые.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325</TotalTime>
  <Words>297</Words>
  <Application>Microsoft Office PowerPoint</Application>
  <PresentationFormat>Экран (4:3)</PresentationFormat>
  <Paragraphs>82</Paragraphs>
  <Slides>39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Мир вокруг нас</vt:lpstr>
      <vt:lpstr>Слайд 2</vt:lpstr>
      <vt:lpstr>Слайд 3</vt:lpstr>
      <vt:lpstr>Слайд 4</vt:lpstr>
      <vt:lpstr>Слайд 5</vt:lpstr>
      <vt:lpstr>Слайд 6</vt:lpstr>
      <vt:lpstr>Слайд 7</vt:lpstr>
      <vt:lpstr>БАБОЧКА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Pavel</cp:lastModifiedBy>
  <cp:revision>42</cp:revision>
  <dcterms:created xsi:type="dcterms:W3CDTF">2009-07-24T22:36:39Z</dcterms:created>
  <dcterms:modified xsi:type="dcterms:W3CDTF">2020-05-12T07:46:37Z</dcterms:modified>
</cp:coreProperties>
</file>