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4" r:id="rId3"/>
    <p:sldId id="265" r:id="rId4"/>
    <p:sldId id="266" r:id="rId5"/>
    <p:sldId id="267" r:id="rId6"/>
    <p:sldId id="268" r:id="rId7"/>
    <p:sldId id="272" r:id="rId8"/>
    <p:sldId id="279" r:id="rId9"/>
    <p:sldId id="282" r:id="rId10"/>
    <p:sldId id="284" r:id="rId11"/>
    <p:sldId id="273" r:id="rId12"/>
    <p:sldId id="274" r:id="rId13"/>
    <p:sldId id="276" r:id="rId14"/>
    <p:sldId id="305" r:id="rId15"/>
    <p:sldId id="290" r:id="rId16"/>
    <p:sldId id="285" r:id="rId17"/>
    <p:sldId id="293" r:id="rId18"/>
    <p:sldId id="29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6A9A2-2C06-4CB9-929C-ECFA2963F2F3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9FDC-B3A2-4363-9426-2882EA15FC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1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9FDC-B3A2-4363-9426-2882EA15FC6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9FDC-B3A2-4363-9426-2882EA15FC6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9FDC-B3A2-4363-9426-2882EA15FC6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9FDC-B3A2-4363-9426-2882EA15FC6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1285861"/>
            <a:ext cx="7772400" cy="1071570"/>
          </a:xfrm>
        </p:spPr>
        <p:txBody>
          <a:bodyPr/>
          <a:lstStyle/>
          <a:p>
            <a:r>
              <a:rPr lang="ru-RU" sz="5400" b="1" dirty="0" smtClean="0"/>
              <a:t>Космические дали</a:t>
            </a:r>
            <a:endParaRPr lang="ru-RU" sz="5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500306"/>
            <a:ext cx="6486548" cy="2656886"/>
          </a:xfrm>
        </p:spPr>
        <p:txBody>
          <a:bodyPr/>
          <a:lstStyle/>
          <a:p>
            <a:pPr marL="457200" indent="-457200"/>
            <a:r>
              <a:rPr lang="ru-RU" sz="2400" dirty="0">
                <a:solidFill>
                  <a:schemeClr val="accent4"/>
                </a:solidFill>
              </a:rPr>
              <a:t>Старшая группа компенсирующей направленности № 8  МБДОУ № </a:t>
            </a:r>
            <a:r>
              <a:rPr lang="ru-RU" sz="2400" dirty="0" smtClean="0">
                <a:solidFill>
                  <a:schemeClr val="accent4"/>
                </a:solidFill>
              </a:rPr>
              <a:t>144</a:t>
            </a:r>
          </a:p>
          <a:p>
            <a:pPr marL="457200" indent="-457200"/>
            <a:endParaRPr lang="ru-RU" sz="2400" dirty="0" smtClean="0">
              <a:solidFill>
                <a:schemeClr val="accent4"/>
              </a:solidFill>
            </a:endParaRPr>
          </a:p>
          <a:p>
            <a:pPr marL="457200" indent="-457200"/>
            <a:r>
              <a:rPr lang="ru-RU" sz="2000" b="1" dirty="0" smtClean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Авторы проекта</a:t>
            </a:r>
          </a:p>
          <a:p>
            <a:pPr marL="457200" indent="-457200"/>
            <a:r>
              <a:rPr lang="ru-RU" sz="2000" b="1" dirty="0" smtClean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</a:t>
            </a:r>
            <a:r>
              <a:rPr lang="ru-RU" sz="1800" dirty="0" smtClean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учитель-логопед Ульянова Ж.Б.</a:t>
            </a:r>
          </a:p>
          <a:p>
            <a:pPr marL="457200" indent="-457200"/>
            <a:r>
              <a:rPr lang="ru-RU" sz="1800" dirty="0" smtClean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воспитатель    </a:t>
            </a:r>
            <a:r>
              <a:rPr lang="ru-RU" sz="1800" dirty="0" err="1" smtClean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Нолеваева</a:t>
            </a:r>
            <a:r>
              <a:rPr lang="ru-RU" sz="1800" dirty="0" smtClean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Э.Г.</a:t>
            </a:r>
          </a:p>
          <a:p>
            <a:endParaRPr lang="ru-RU" sz="2400" dirty="0" smtClean="0">
              <a:solidFill>
                <a:schemeClr val="accent4"/>
              </a:solidFill>
            </a:endParaRPr>
          </a:p>
          <a:p>
            <a:endParaRPr lang="ru-RU" sz="2400" dirty="0">
              <a:solidFill>
                <a:schemeClr val="accent4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4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398.JPG"/>
          <p:cNvPicPr>
            <a:picLocks noChangeAspect="1"/>
          </p:cNvPicPr>
          <p:nvPr/>
        </p:nvPicPr>
        <p:blipFill>
          <a:blip r:embed="rId3" cstate="print"/>
          <a:srcRect l="30804" t="2582" r="23864"/>
          <a:stretch>
            <a:fillRect/>
          </a:stretch>
        </p:blipFill>
        <p:spPr>
          <a:xfrm>
            <a:off x="285720" y="357166"/>
            <a:ext cx="4071966" cy="5531765"/>
          </a:xfrm>
          <a:prstGeom prst="rect">
            <a:avLst/>
          </a:prstGeom>
        </p:spPr>
      </p:pic>
      <p:pic>
        <p:nvPicPr>
          <p:cNvPr id="3" name="Рисунок 2" descr="P1020237.JPG"/>
          <p:cNvPicPr>
            <a:picLocks noChangeAspect="1"/>
          </p:cNvPicPr>
          <p:nvPr/>
        </p:nvPicPr>
        <p:blipFill>
          <a:blip r:embed="rId4" cstate="print"/>
          <a:srcRect t="6250" b="11458"/>
          <a:stretch>
            <a:fillRect/>
          </a:stretch>
        </p:blipFill>
        <p:spPr>
          <a:xfrm>
            <a:off x="4533685" y="357166"/>
            <a:ext cx="4249332" cy="55267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930.JPG"/>
          <p:cNvPicPr>
            <a:picLocks noChangeAspect="1"/>
          </p:cNvPicPr>
          <p:nvPr/>
        </p:nvPicPr>
        <p:blipFill>
          <a:blip r:embed="rId3" cstate="print"/>
          <a:srcRect l="16216" t="6780" r="16216"/>
          <a:stretch>
            <a:fillRect/>
          </a:stretch>
        </p:blipFill>
        <p:spPr>
          <a:xfrm>
            <a:off x="428596" y="428604"/>
            <a:ext cx="4103647" cy="5643602"/>
          </a:xfrm>
          <a:prstGeom prst="rect">
            <a:avLst/>
          </a:prstGeom>
        </p:spPr>
      </p:pic>
      <p:pic>
        <p:nvPicPr>
          <p:cNvPr id="3" name="Рисунок 2" descr="P1020263.JPG"/>
          <p:cNvPicPr>
            <a:picLocks noChangeAspect="1"/>
          </p:cNvPicPr>
          <p:nvPr/>
        </p:nvPicPr>
        <p:blipFill>
          <a:blip r:embed="rId4" cstate="print"/>
          <a:srcRect l="3125" r="7031" b="2941"/>
          <a:stretch>
            <a:fillRect/>
          </a:stretch>
        </p:blipFill>
        <p:spPr>
          <a:xfrm>
            <a:off x="4643438" y="357166"/>
            <a:ext cx="4214842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933.JPG"/>
          <p:cNvPicPr>
            <a:picLocks noChangeAspect="1"/>
          </p:cNvPicPr>
          <p:nvPr/>
        </p:nvPicPr>
        <p:blipFill>
          <a:blip r:embed="rId2" cstate="print"/>
          <a:srcRect l="4783" r="3125"/>
          <a:stretch>
            <a:fillRect/>
          </a:stretch>
        </p:blipFill>
        <p:spPr>
          <a:xfrm>
            <a:off x="285720" y="285728"/>
            <a:ext cx="4214842" cy="5780658"/>
          </a:xfrm>
          <a:prstGeom prst="rect">
            <a:avLst/>
          </a:prstGeom>
        </p:spPr>
      </p:pic>
      <p:pic>
        <p:nvPicPr>
          <p:cNvPr id="3" name="Рисунок 2" descr="DSC_1937.JPG"/>
          <p:cNvPicPr>
            <a:picLocks noChangeAspect="1"/>
          </p:cNvPicPr>
          <p:nvPr/>
        </p:nvPicPr>
        <p:blipFill>
          <a:blip r:embed="rId3" cstate="print"/>
          <a:srcRect l="11992" r="8558"/>
          <a:stretch>
            <a:fillRect/>
          </a:stretch>
        </p:blipFill>
        <p:spPr>
          <a:xfrm>
            <a:off x="4572000" y="285728"/>
            <a:ext cx="4286280" cy="56965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938.JPG"/>
          <p:cNvPicPr>
            <a:picLocks noChangeAspect="1"/>
          </p:cNvPicPr>
          <p:nvPr/>
        </p:nvPicPr>
        <p:blipFill>
          <a:blip r:embed="rId3" cstate="print"/>
          <a:srcRect l="3586" r="9797"/>
          <a:stretch>
            <a:fillRect/>
          </a:stretch>
        </p:blipFill>
        <p:spPr>
          <a:xfrm>
            <a:off x="285720" y="285727"/>
            <a:ext cx="4241675" cy="5780535"/>
          </a:xfrm>
          <a:prstGeom prst="rect">
            <a:avLst/>
          </a:prstGeom>
        </p:spPr>
      </p:pic>
      <p:pic>
        <p:nvPicPr>
          <p:cNvPr id="3" name="Рисунок 2" descr="DSC_1939.JPG"/>
          <p:cNvPicPr>
            <a:picLocks noChangeAspect="1"/>
          </p:cNvPicPr>
          <p:nvPr/>
        </p:nvPicPr>
        <p:blipFill>
          <a:blip r:embed="rId4" cstate="print"/>
          <a:srcRect l="16620" r="2343"/>
          <a:stretch>
            <a:fillRect/>
          </a:stretch>
        </p:blipFill>
        <p:spPr>
          <a:xfrm>
            <a:off x="4572000" y="285728"/>
            <a:ext cx="4352541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246.JPG"/>
          <p:cNvPicPr>
            <a:picLocks noChangeAspect="1"/>
          </p:cNvPicPr>
          <p:nvPr/>
        </p:nvPicPr>
        <p:blipFill>
          <a:blip r:embed="rId2" cstate="print"/>
          <a:srcRect l="18750" r="26562" b="5882"/>
          <a:stretch>
            <a:fillRect/>
          </a:stretch>
        </p:blipFill>
        <p:spPr>
          <a:xfrm>
            <a:off x="357158" y="285728"/>
            <a:ext cx="4143404" cy="5715040"/>
          </a:xfrm>
          <a:prstGeom prst="rect">
            <a:avLst/>
          </a:prstGeom>
        </p:spPr>
      </p:pic>
      <p:pic>
        <p:nvPicPr>
          <p:cNvPr id="3" name="Рисунок 2" descr="DSC_1407.JPG"/>
          <p:cNvPicPr>
            <a:picLocks noChangeAspect="1"/>
          </p:cNvPicPr>
          <p:nvPr/>
        </p:nvPicPr>
        <p:blipFill>
          <a:blip r:embed="rId3" cstate="print"/>
          <a:srcRect l="17337" r="35991"/>
          <a:stretch>
            <a:fillRect/>
          </a:stretch>
        </p:blipFill>
        <p:spPr>
          <a:xfrm>
            <a:off x="4572000" y="285728"/>
            <a:ext cx="4219173" cy="57498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258.JPG"/>
          <p:cNvPicPr>
            <a:picLocks noChangeAspect="1"/>
          </p:cNvPicPr>
          <p:nvPr/>
        </p:nvPicPr>
        <p:blipFill>
          <a:blip r:embed="rId2" cstate="print"/>
          <a:srcRect l="19531" r="38281" b="7647"/>
          <a:stretch>
            <a:fillRect/>
          </a:stretch>
        </p:blipFill>
        <p:spPr>
          <a:xfrm>
            <a:off x="428596" y="285728"/>
            <a:ext cx="3929090" cy="5607862"/>
          </a:xfrm>
          <a:prstGeom prst="rect">
            <a:avLst/>
          </a:prstGeom>
        </p:spPr>
      </p:pic>
      <p:pic>
        <p:nvPicPr>
          <p:cNvPr id="3" name="Рисунок 2" descr="P1020261.JPG"/>
          <p:cNvPicPr>
            <a:picLocks noChangeAspect="1"/>
          </p:cNvPicPr>
          <p:nvPr/>
        </p:nvPicPr>
        <p:blipFill>
          <a:blip r:embed="rId3" cstate="print"/>
          <a:srcRect l="26442" t="4706" r="35897"/>
          <a:stretch>
            <a:fillRect/>
          </a:stretch>
        </p:blipFill>
        <p:spPr>
          <a:xfrm>
            <a:off x="4786314" y="285728"/>
            <a:ext cx="3571900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403.JPG"/>
          <p:cNvPicPr>
            <a:picLocks noChangeAspect="1"/>
          </p:cNvPicPr>
          <p:nvPr/>
        </p:nvPicPr>
        <p:blipFill>
          <a:blip r:embed="rId2" cstate="print"/>
          <a:srcRect l="9375" r="6250"/>
          <a:stretch>
            <a:fillRect/>
          </a:stretch>
        </p:blipFill>
        <p:spPr>
          <a:xfrm>
            <a:off x="357158" y="285728"/>
            <a:ext cx="4143404" cy="5715040"/>
          </a:xfrm>
          <a:prstGeom prst="rect">
            <a:avLst/>
          </a:prstGeom>
        </p:spPr>
      </p:pic>
      <p:pic>
        <p:nvPicPr>
          <p:cNvPr id="3" name="Рисунок 2" descr="P1020265.JPG"/>
          <p:cNvPicPr>
            <a:picLocks noChangeAspect="1"/>
          </p:cNvPicPr>
          <p:nvPr/>
        </p:nvPicPr>
        <p:blipFill>
          <a:blip r:embed="rId3" cstate="print"/>
          <a:srcRect l="15625" t="3529" r="4687" b="2352"/>
          <a:stretch>
            <a:fillRect/>
          </a:stretch>
        </p:blipFill>
        <p:spPr>
          <a:xfrm>
            <a:off x="4572000" y="285728"/>
            <a:ext cx="4214842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20243.JPG"/>
          <p:cNvPicPr>
            <a:picLocks noChangeAspect="1"/>
          </p:cNvPicPr>
          <p:nvPr/>
        </p:nvPicPr>
        <p:blipFill>
          <a:blip r:embed="rId3" cstate="print"/>
          <a:srcRect r="34546"/>
          <a:stretch>
            <a:fillRect/>
          </a:stretch>
        </p:blipFill>
        <p:spPr>
          <a:xfrm>
            <a:off x="4786315" y="335839"/>
            <a:ext cx="4063758" cy="5572164"/>
          </a:xfrm>
          <a:prstGeom prst="rect">
            <a:avLst/>
          </a:prstGeom>
        </p:spPr>
      </p:pic>
      <p:pic>
        <p:nvPicPr>
          <p:cNvPr id="4" name="Рисунок 3" descr="P1020244.JPG"/>
          <p:cNvPicPr>
            <a:picLocks noChangeAspect="1"/>
          </p:cNvPicPr>
          <p:nvPr/>
        </p:nvPicPr>
        <p:blipFill>
          <a:blip r:embed="rId4" cstate="print"/>
          <a:srcRect l="10254" r="17969"/>
          <a:stretch>
            <a:fillRect/>
          </a:stretch>
        </p:blipFill>
        <p:spPr>
          <a:xfrm>
            <a:off x="500034" y="357166"/>
            <a:ext cx="4143404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20272.JPG"/>
          <p:cNvPicPr>
            <a:picLocks noChangeAspect="1"/>
          </p:cNvPicPr>
          <p:nvPr/>
        </p:nvPicPr>
        <p:blipFill>
          <a:blip r:embed="rId2" cstate="print"/>
          <a:srcRect l="18367" r="7812" b="4706"/>
          <a:stretch>
            <a:fillRect/>
          </a:stretch>
        </p:blipFill>
        <p:spPr>
          <a:xfrm>
            <a:off x="500034" y="357166"/>
            <a:ext cx="4000528" cy="5510707"/>
          </a:xfrm>
          <a:prstGeom prst="rect">
            <a:avLst/>
          </a:prstGeom>
        </p:spPr>
      </p:pic>
      <p:pic>
        <p:nvPicPr>
          <p:cNvPr id="3" name="Рисунок 2" descr="P1020290.JPG"/>
          <p:cNvPicPr>
            <a:picLocks noChangeAspect="1"/>
          </p:cNvPicPr>
          <p:nvPr/>
        </p:nvPicPr>
        <p:blipFill>
          <a:blip r:embed="rId3" cstate="print"/>
          <a:srcRect l="39430" t="16622" r="21301"/>
          <a:stretch>
            <a:fillRect/>
          </a:stretch>
        </p:blipFill>
        <p:spPr>
          <a:xfrm>
            <a:off x="4555004" y="415352"/>
            <a:ext cx="4244440" cy="54756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8984"/>
          </a:xfrm>
        </p:spPr>
        <p:txBody>
          <a:bodyPr/>
          <a:lstStyle/>
          <a:p>
            <a:r>
              <a:rPr lang="ru-RU" sz="2800" b="1" dirty="0"/>
              <a:t>Актуальность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7848872" cy="472251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Несколько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десятков лет назад мало кто из вчерашних мальчишек не хотел стать космонавтом. Эта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мечта совсем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 актуальна для современных детей. Между тем, космические пираты, звездные войны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   другие инопланетные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существа – герои их любимых мультфильмов.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Вымышленные   персонажи дезинформируют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дошкольников, рассказывая 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несуществующих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планетах, и зачастую вызывают 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них отрицательные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эмоции, способствуют развитию страхов. Поэтому важно грамотно выстроить работу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 формированию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 детей представлений о космосе</a:t>
            </a:r>
          </a:p>
        </p:txBody>
      </p:sp>
    </p:spTree>
    <p:extLst>
      <p:ext uri="{BB962C8B-B14F-4D97-AF65-F5344CB8AC3E}">
        <p14:creationId xmlns:p14="http://schemas.microsoft.com/office/powerpoint/2010/main" val="297807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/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Паспорт проекта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7211144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8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800" dirty="0" smtClean="0"/>
              <a:t>представлений </a:t>
            </a:r>
            <a:r>
              <a:rPr lang="ru-RU" sz="1800" dirty="0"/>
              <a:t>о роли человека в изучении космического </a:t>
            </a:r>
            <a:r>
              <a:rPr lang="ru-RU" sz="1800" dirty="0" smtClean="0"/>
              <a:t>пространства</a:t>
            </a:r>
          </a:p>
          <a:p>
            <a:pPr marL="0" indent="0" algn="ctr">
              <a:buNone/>
            </a:pPr>
            <a:endParaRPr lang="ru-RU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Тип  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совместный, </a:t>
            </a:r>
            <a:r>
              <a:rPr lang="ru-RU" sz="18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информационно-практико-ориентированный</a:t>
            </a:r>
            <a:endParaRPr lang="ru-RU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/>
            <a:endParaRPr lang="ru-RU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Продолжительность 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-краткосрочный</a:t>
            </a:r>
          </a:p>
          <a:p>
            <a:pPr marL="457200" indent="-457200"/>
            <a:endParaRPr lang="ru-RU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lang="ru-RU" sz="1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Участники 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воспитатель, учитель-логопед, дети, родители                              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18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старшей 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группы компенсирующей 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18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направленности </a:t>
            </a:r>
            <a:r>
              <a:rPr lang="ru-RU" sz="1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№8 </a:t>
            </a:r>
            <a:r>
              <a:rPr lang="ru-RU" sz="18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МБДОУ№144 </a:t>
            </a:r>
            <a:endParaRPr lang="ru-RU" sz="1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0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933" y="1340768"/>
            <a:ext cx="7400427" cy="4525963"/>
          </a:xfrm>
        </p:spPr>
        <p:txBody>
          <a:bodyPr/>
          <a:lstStyle/>
          <a:p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расширить </a:t>
            </a:r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детские представления о Вселенной, Солнечной системе и ее 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планетах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  <a:endParaRPr lang="ru-RU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п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ознакомить с профессией « Космонавт»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  <a:endParaRPr lang="ru-RU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р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азвивать познавательные и интеллектуальные способности детей, их творческий потенциал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  <a:endParaRPr lang="ru-RU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ф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ормировать понятие о себе как о жителе планеты Земля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  <a:endParaRPr lang="ru-RU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в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оспитывать бережное отношение к тому, что есть на нашей планете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</a:p>
          <a:p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в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оспитывать чувство гордости за достижения отечественных ученых и космонавтов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  <a:endParaRPr lang="ru-RU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стимулировать активность родителей в вопросах решения воспитательных задач</a:t>
            </a:r>
            <a:r>
              <a:rPr lang="en-US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  <a:endParaRPr lang="ru-RU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</a:rPr>
              <a:t>с</a:t>
            </a: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</a:rPr>
              <a:t>оздать условия для самостоятельной и совместной деятельности детей в рамках реализуемого проекта.</a:t>
            </a:r>
          </a:p>
          <a:p>
            <a:endParaRPr lang="en-US" sz="1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8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800" b="1" dirty="0"/>
              <a:t>Этапы реализации проекта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25395"/>
            <a:ext cx="6912768" cy="5289451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 -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Выявление первоначальных знаний детей о космосе.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Информация родителей о предстоящей деятельности.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Подбор литературы о космосе, фотографий, плакатов.</a:t>
            </a:r>
          </a:p>
          <a:p>
            <a:pPr marL="0" indent="0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Проведение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совместной и непосредственной деятельности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по разработанной технологии.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2. Работа с родителями по заданной теме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Организация сюжетно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ролевых, дидактических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подвижных игр.    </a:t>
            </a:r>
          </a:p>
          <a:p>
            <a:pPr marL="0" indent="0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Заключительный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Организация выставки детского рисунка.</a:t>
            </a: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2.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Презентация модели Солнечной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  <a:p>
            <a:pPr marL="0" indent="0">
              <a:spcBef>
                <a:spcPts val="384"/>
              </a:spcBef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Выставка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 совместной продуктивной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 всех участников проекта.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84"/>
              </a:spcBef>
              <a:buNone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4. Создание презентации и представление на сайте ДОО №144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0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Ожидаемые результаты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7355160" cy="4569371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 детей старшего дошкольного </a:t>
            </a:r>
            <a:r>
              <a:rPr lang="ru-RU" sz="1800" dirty="0" smtClean="0">
                <a:latin typeface="Georgia" panose="02040502050405020303" pitchFamily="18" charset="0"/>
              </a:rPr>
              <a:t>возраста</a:t>
            </a:r>
            <a:r>
              <a:rPr lang="en-US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 smtClean="0">
                <a:latin typeface="Georgia" panose="02040502050405020303" pitchFamily="18" charset="0"/>
              </a:rPr>
              <a:t>расширятся естественнонаучные знания </a:t>
            </a:r>
            <a:r>
              <a:rPr lang="ru-RU" sz="1800" dirty="0">
                <a:latin typeface="Georgia" panose="02040502050405020303" pitchFamily="18" charset="0"/>
              </a:rPr>
              <a:t>по </a:t>
            </a:r>
            <a:r>
              <a:rPr lang="ru-RU" sz="1800" dirty="0" smtClean="0">
                <a:latin typeface="Georgia" panose="02040502050405020303" pitchFamily="18" charset="0"/>
              </a:rPr>
              <a:t>астрономии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en-US" sz="1800" dirty="0" smtClean="0">
                <a:latin typeface="Georgia" panose="02040502050405020303" pitchFamily="18" charset="0"/>
              </a:rPr>
              <a:t>;</a:t>
            </a:r>
            <a:endParaRPr lang="ru-RU" sz="1800" dirty="0">
              <a:latin typeface="Georgia" panose="02040502050405020303" pitchFamily="18" charset="0"/>
            </a:endParaRPr>
          </a:p>
          <a:p>
            <a:r>
              <a:rPr lang="ru-RU" sz="1800" dirty="0" smtClean="0">
                <a:latin typeface="Georgia" panose="02040502050405020303" pitchFamily="18" charset="0"/>
              </a:rPr>
              <a:t>Дети овладеют  </a:t>
            </a:r>
            <a:r>
              <a:rPr lang="ru-RU" sz="1800" dirty="0">
                <a:latin typeface="Georgia" panose="02040502050405020303" pitchFamily="18" charset="0"/>
              </a:rPr>
              <a:t>элементарными представлениями о </a:t>
            </a:r>
            <a:r>
              <a:rPr lang="ru-RU" sz="1800" dirty="0" smtClean="0">
                <a:latin typeface="Georgia" panose="02040502050405020303" pitchFamily="18" charset="0"/>
              </a:rPr>
              <a:t>Вселенной, Солнечной системе </a:t>
            </a:r>
            <a:r>
              <a:rPr lang="ru-RU" sz="1800" dirty="0">
                <a:latin typeface="Georgia" panose="02040502050405020303" pitchFamily="18" charset="0"/>
              </a:rPr>
              <a:t>и </a:t>
            </a:r>
            <a:r>
              <a:rPr lang="ru-RU" sz="1800" dirty="0" smtClean="0">
                <a:latin typeface="Georgia" panose="02040502050405020303" pitchFamily="18" charset="0"/>
              </a:rPr>
              <a:t>профессии «космонавт»</a:t>
            </a:r>
            <a:r>
              <a:rPr lang="en-US" sz="1800" dirty="0" smtClean="0">
                <a:latin typeface="Georgia" panose="02040502050405020303" pitchFamily="18" charset="0"/>
              </a:rPr>
              <a:t>;</a:t>
            </a:r>
            <a:endParaRPr lang="ru-RU" sz="1800" dirty="0" smtClean="0">
              <a:latin typeface="Georgia" panose="02040502050405020303" pitchFamily="18" charset="0"/>
            </a:endParaRPr>
          </a:p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Обогатится </a:t>
            </a:r>
            <a:r>
              <a:rPr lang="ru-RU" sz="1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импрессивная</a:t>
            </a:r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 и экспрессивная речь у детей с ТНР</a:t>
            </a:r>
            <a:r>
              <a:rPr lang="en-US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;</a:t>
            </a:r>
            <a:endParaRPr lang="ru-RU" sz="1800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Разовьется способность отражать свои знания, впечатления, мысли и чувства в играх, продуктивной деятельности, составлении собственных рассказов</a:t>
            </a:r>
            <a:r>
              <a:rPr lang="en-US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;</a:t>
            </a:r>
          </a:p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Установятся партнерские отношения между педагогами и родителями</a:t>
            </a:r>
            <a:r>
              <a:rPr lang="en-US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;</a:t>
            </a:r>
          </a:p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Повысится профессиональная компетентность педагогов.</a:t>
            </a:r>
            <a:endParaRPr lang="en-US" sz="1800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3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942.JPG"/>
          <p:cNvPicPr>
            <a:picLocks noChangeAspect="1"/>
          </p:cNvPicPr>
          <p:nvPr/>
        </p:nvPicPr>
        <p:blipFill>
          <a:blip r:embed="rId2" cstate="print"/>
          <a:srcRect l="5128" t="10416" r="1709" b="4166"/>
          <a:stretch>
            <a:fillRect/>
          </a:stretch>
        </p:blipFill>
        <p:spPr>
          <a:xfrm>
            <a:off x="285720" y="357166"/>
            <a:ext cx="4214843" cy="5715040"/>
          </a:xfrm>
          <a:prstGeom prst="rect">
            <a:avLst/>
          </a:prstGeom>
        </p:spPr>
      </p:pic>
      <p:pic>
        <p:nvPicPr>
          <p:cNvPr id="3" name="Рисунок 2" descr="DSC_1394.JPG"/>
          <p:cNvPicPr>
            <a:picLocks noChangeAspect="1"/>
          </p:cNvPicPr>
          <p:nvPr/>
        </p:nvPicPr>
        <p:blipFill>
          <a:blip r:embed="rId3" cstate="print"/>
          <a:srcRect l="7563" r="5042"/>
          <a:stretch>
            <a:fillRect/>
          </a:stretch>
        </p:blipFill>
        <p:spPr>
          <a:xfrm>
            <a:off x="4643438" y="357166"/>
            <a:ext cx="4143404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391.JPG"/>
          <p:cNvPicPr>
            <a:picLocks noChangeAspect="1"/>
          </p:cNvPicPr>
          <p:nvPr/>
        </p:nvPicPr>
        <p:blipFill>
          <a:blip r:embed="rId2" cstate="print"/>
          <a:srcRect l="5507" t="4166" r="5468" b="2777"/>
          <a:stretch>
            <a:fillRect/>
          </a:stretch>
        </p:blipFill>
        <p:spPr>
          <a:xfrm>
            <a:off x="428597" y="500042"/>
            <a:ext cx="4143404" cy="5429288"/>
          </a:xfrm>
          <a:prstGeom prst="rect">
            <a:avLst/>
          </a:prstGeom>
        </p:spPr>
      </p:pic>
      <p:pic>
        <p:nvPicPr>
          <p:cNvPr id="3" name="Рисунок 2" descr="DSC_1392.JPG"/>
          <p:cNvPicPr>
            <a:picLocks noChangeAspect="1"/>
          </p:cNvPicPr>
          <p:nvPr/>
        </p:nvPicPr>
        <p:blipFill>
          <a:blip r:embed="rId3" cstate="print"/>
          <a:srcRect l="5468" t="2399" r="4687"/>
          <a:stretch>
            <a:fillRect/>
          </a:stretch>
        </p:blipFill>
        <p:spPr>
          <a:xfrm>
            <a:off x="4714876" y="500042"/>
            <a:ext cx="4071966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393.JPG"/>
          <p:cNvPicPr>
            <a:picLocks noChangeAspect="1"/>
          </p:cNvPicPr>
          <p:nvPr/>
        </p:nvPicPr>
        <p:blipFill>
          <a:blip r:embed="rId2" cstate="print"/>
          <a:srcRect t="12500" b="3124"/>
          <a:stretch>
            <a:fillRect/>
          </a:stretch>
        </p:blipFill>
        <p:spPr>
          <a:xfrm>
            <a:off x="428596" y="428604"/>
            <a:ext cx="3929090" cy="5572164"/>
          </a:xfrm>
          <a:prstGeom prst="rect">
            <a:avLst/>
          </a:prstGeom>
        </p:spPr>
      </p:pic>
      <p:pic>
        <p:nvPicPr>
          <p:cNvPr id="3" name="Рисунок 2" descr="DSC_1396.JPG"/>
          <p:cNvPicPr>
            <a:picLocks noChangeAspect="1"/>
          </p:cNvPicPr>
          <p:nvPr/>
        </p:nvPicPr>
        <p:blipFill>
          <a:blip r:embed="rId3" cstate="print"/>
          <a:srcRect t="12500" b="3125"/>
          <a:stretch>
            <a:fillRect/>
          </a:stretch>
        </p:blipFill>
        <p:spPr>
          <a:xfrm>
            <a:off x="4664764" y="428604"/>
            <a:ext cx="4050639" cy="55721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426</Words>
  <Application>Microsoft Office PowerPoint</Application>
  <PresentationFormat>Экран (4:3)</PresentationFormat>
  <Paragraphs>56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Космические дали</vt:lpstr>
      <vt:lpstr>Актуальность</vt:lpstr>
      <vt:lpstr>Паспорт проекта</vt:lpstr>
      <vt:lpstr>Задачи</vt:lpstr>
      <vt:lpstr>Этапы реализации проекта</vt:lpstr>
      <vt:lpstr>Ожидаемые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Космический</dc:title>
  <dc:creator>Фокина Лидия Петровна</dc:creator>
  <cp:keywords>Шаблон презентации</cp:keywords>
  <cp:lastModifiedBy>User</cp:lastModifiedBy>
  <cp:revision>25</cp:revision>
  <dcterms:created xsi:type="dcterms:W3CDTF">2017-02-23T13:11:39Z</dcterms:created>
  <dcterms:modified xsi:type="dcterms:W3CDTF">2017-04-12T11:00:52Z</dcterms:modified>
</cp:coreProperties>
</file>