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E2ABACF-A8A4-4152-A44C-C9B8DA4F0C69}" type="datetimeFigureOut">
              <a:rPr lang="ru-RU" smtClean="0"/>
              <a:pPr/>
              <a:t>19.10.2015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323ABF1-5D35-4711-859E-0ED1B9A0397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2ABACF-A8A4-4152-A44C-C9B8DA4F0C69}"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ABF1-5D35-4711-859E-0ED1B9A039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2ABACF-A8A4-4152-A44C-C9B8DA4F0C69}" type="datetimeFigureOut">
              <a:rPr lang="ru-RU" smtClean="0"/>
              <a:pPr/>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3ABF1-5D35-4711-859E-0ED1B9A039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E2ABACF-A8A4-4152-A44C-C9B8DA4F0C69}" type="datetimeFigureOut">
              <a:rPr lang="ru-RU" smtClean="0"/>
              <a:pPr/>
              <a:t>19.10.2015</a:t>
            </a:fld>
            <a:endParaRPr lang="ru-RU"/>
          </a:p>
        </p:txBody>
      </p:sp>
      <p:sp>
        <p:nvSpPr>
          <p:cNvPr id="9" name="Номер слайда 8"/>
          <p:cNvSpPr>
            <a:spLocks noGrp="1"/>
          </p:cNvSpPr>
          <p:nvPr>
            <p:ph type="sldNum" sz="quarter" idx="15"/>
          </p:nvPr>
        </p:nvSpPr>
        <p:spPr/>
        <p:txBody>
          <a:bodyPr rtlCol="0"/>
          <a:lstStyle/>
          <a:p>
            <a:fld id="{2323ABF1-5D35-4711-859E-0ED1B9A0397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E2ABACF-A8A4-4152-A44C-C9B8DA4F0C69}" type="datetimeFigureOut">
              <a:rPr lang="ru-RU" smtClean="0"/>
              <a:pPr/>
              <a:t>19.10.2015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2323ABF1-5D35-4711-859E-0ED1B9A039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E2ABACF-A8A4-4152-A44C-C9B8DA4F0C69}" type="datetimeFigureOut">
              <a:rPr lang="ru-RU" smtClean="0"/>
              <a:pPr/>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3ABF1-5D35-4711-859E-0ED1B9A0397E}"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E2ABACF-A8A4-4152-A44C-C9B8DA4F0C69}" type="datetimeFigureOut">
              <a:rPr lang="ru-RU" smtClean="0"/>
              <a:pPr/>
              <a:t>19.10.2015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3ABF1-5D35-4711-859E-0ED1B9A0397E}"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E2ABACF-A8A4-4152-A44C-C9B8DA4F0C69}" type="datetimeFigureOut">
              <a:rPr lang="ru-RU" smtClean="0"/>
              <a:pPr/>
              <a:t>19.10.2015</a:t>
            </a:fld>
            <a:endParaRPr lang="ru-RU"/>
          </a:p>
        </p:txBody>
      </p:sp>
      <p:sp>
        <p:nvSpPr>
          <p:cNvPr id="7" name="Номер слайда 6"/>
          <p:cNvSpPr>
            <a:spLocks noGrp="1"/>
          </p:cNvSpPr>
          <p:nvPr>
            <p:ph type="sldNum" sz="quarter" idx="11"/>
          </p:nvPr>
        </p:nvSpPr>
        <p:spPr/>
        <p:txBody>
          <a:bodyPr rtlCol="0"/>
          <a:lstStyle/>
          <a:p>
            <a:fld id="{2323ABF1-5D35-4711-859E-0ED1B9A0397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2ABACF-A8A4-4152-A44C-C9B8DA4F0C69}" type="datetimeFigureOut">
              <a:rPr lang="ru-RU" smtClean="0"/>
              <a:pPr/>
              <a:t>19.10.2015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3ABF1-5D35-4711-859E-0ED1B9A039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E2ABACF-A8A4-4152-A44C-C9B8DA4F0C69}" type="datetimeFigureOut">
              <a:rPr lang="ru-RU" smtClean="0"/>
              <a:pPr/>
              <a:t>19.10.2015</a:t>
            </a:fld>
            <a:endParaRPr lang="ru-RU"/>
          </a:p>
        </p:txBody>
      </p:sp>
      <p:sp>
        <p:nvSpPr>
          <p:cNvPr id="22" name="Номер слайда 21"/>
          <p:cNvSpPr>
            <a:spLocks noGrp="1"/>
          </p:cNvSpPr>
          <p:nvPr>
            <p:ph type="sldNum" sz="quarter" idx="15"/>
          </p:nvPr>
        </p:nvSpPr>
        <p:spPr/>
        <p:txBody>
          <a:bodyPr rtlCol="0"/>
          <a:lstStyle/>
          <a:p>
            <a:fld id="{2323ABF1-5D35-4711-859E-0ED1B9A0397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E2ABACF-A8A4-4152-A44C-C9B8DA4F0C69}" type="datetimeFigureOut">
              <a:rPr lang="ru-RU" smtClean="0"/>
              <a:pPr/>
              <a:t>19.10.2015</a:t>
            </a:fld>
            <a:endParaRPr lang="ru-RU"/>
          </a:p>
        </p:txBody>
      </p:sp>
      <p:sp>
        <p:nvSpPr>
          <p:cNvPr id="18" name="Номер слайда 17"/>
          <p:cNvSpPr>
            <a:spLocks noGrp="1"/>
          </p:cNvSpPr>
          <p:nvPr>
            <p:ph type="sldNum" sz="quarter" idx="11"/>
          </p:nvPr>
        </p:nvSpPr>
        <p:spPr/>
        <p:txBody>
          <a:bodyPr rtlCol="0"/>
          <a:lstStyle/>
          <a:p>
            <a:fld id="{2323ABF1-5D35-4711-859E-0ED1B9A0397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2ABACF-A8A4-4152-A44C-C9B8DA4F0C69}" type="datetimeFigureOut">
              <a:rPr lang="ru-RU" smtClean="0"/>
              <a:pPr/>
              <a:t>19.10.2015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323ABF1-5D35-4711-859E-0ED1B9A039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Веселая артикуляционная гимнастика для малышей</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Устала собачка и дышит устало.</a:t>
            </a:r>
          </a:p>
          <a:p>
            <a:r>
              <a:rPr lang="ru-RU" dirty="0" smtClean="0"/>
              <a:t> И даже за кошкою бегать не стала. </a:t>
            </a:r>
          </a:p>
          <a:p>
            <a:r>
              <a:rPr lang="ru-RU" dirty="0" smtClean="0"/>
              <a:t>Широкий язык отдохнет, полежит, </a:t>
            </a:r>
          </a:p>
          <a:p>
            <a:r>
              <a:rPr lang="ru-RU" dirty="0" smtClean="0"/>
              <a:t>И снова собачка за кошкой бежит.</a:t>
            </a:r>
          </a:p>
          <a:p>
            <a:endParaRPr lang="ru-RU" dirty="0"/>
          </a:p>
        </p:txBody>
      </p:sp>
      <p:pic>
        <p:nvPicPr>
          <p:cNvPr id="4" name="Рисунок 3"/>
          <p:cNvPicPr/>
          <p:nvPr/>
        </p:nvPicPr>
        <p:blipFill>
          <a:blip r:embed="rId2" cstate="print"/>
          <a:srcRect/>
          <a:stretch>
            <a:fillRect/>
          </a:stretch>
        </p:blipFill>
        <p:spPr bwMode="auto">
          <a:xfrm>
            <a:off x="5929322" y="1214422"/>
            <a:ext cx="2786082" cy="5153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Упражнение «Лопата».</a:t>
            </a:r>
            <a:br>
              <a:rPr lang="ru-RU" sz="1800" dirty="0" smtClean="0"/>
            </a:br>
            <a:r>
              <a:rPr lang="ru-RU" sz="1800" dirty="0" smtClean="0"/>
              <a:t>Широко открываем рот. Кладем мягкий спокойный язычок на нижнюю губу. Задерживаем на 3—5 секунд. Убираем язычок</a:t>
            </a:r>
            <a:br>
              <a:rPr lang="ru-RU" sz="1800" dirty="0" smtClean="0"/>
            </a:br>
            <a:endParaRPr lang="ru-RU" sz="1800" dirty="0"/>
          </a:p>
        </p:txBody>
      </p:sp>
      <p:pic>
        <p:nvPicPr>
          <p:cNvPr id="4" name="Содержимое 3"/>
          <p:cNvPicPr>
            <a:picLocks noGrp="1"/>
          </p:cNvPicPr>
          <p:nvPr>
            <p:ph sz="quarter" idx="1"/>
          </p:nvPr>
        </p:nvPicPr>
        <p:blipFill>
          <a:blip r:embed="rId2" cstate="print"/>
          <a:stretch>
            <a:fillRect/>
          </a:stretch>
        </p:blipFill>
        <p:spPr bwMode="auto">
          <a:xfrm>
            <a:off x="2081595" y="1600200"/>
            <a:ext cx="4218810"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Котенок любит молоко: </a:t>
            </a:r>
          </a:p>
          <a:p>
            <a:r>
              <a:rPr lang="ru-RU" dirty="0" smtClean="0"/>
              <a:t>Нальешь — и нет ни капли вмиг. </a:t>
            </a:r>
          </a:p>
          <a:p>
            <a:r>
              <a:rPr lang="ru-RU" dirty="0" smtClean="0"/>
              <a:t>Лакает быстро и легко, </a:t>
            </a:r>
          </a:p>
          <a:p>
            <a:r>
              <a:rPr lang="ru-RU" dirty="0" smtClean="0"/>
              <a:t>«Лопаткой» высунув язык.</a:t>
            </a:r>
          </a:p>
          <a:p>
            <a:endParaRPr lang="ru-RU" dirty="0"/>
          </a:p>
        </p:txBody>
      </p:sp>
      <p:pic>
        <p:nvPicPr>
          <p:cNvPr id="4" name="Рисунок 3"/>
          <p:cNvPicPr/>
          <p:nvPr/>
        </p:nvPicPr>
        <p:blipFill>
          <a:blip r:embed="rId2" cstate="print"/>
          <a:srcRect/>
          <a:stretch>
            <a:fillRect/>
          </a:stretch>
        </p:blipFill>
        <p:spPr bwMode="auto">
          <a:xfrm>
            <a:off x="5429256" y="1285860"/>
            <a:ext cx="3298816" cy="5300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Упражнение «Котенок лакает молоко».</a:t>
            </a:r>
            <a:br>
              <a:rPr lang="ru-RU" sz="1800" dirty="0" smtClean="0"/>
            </a:br>
            <a:r>
              <a:rPr lang="ru-RU" sz="1800" dirty="0" smtClean="0"/>
              <a:t>Широко открываем рот, делаем 4—5 движений широким языком, как бы лакая молоко. Закрываем рот. Убираем язычок. </a:t>
            </a:r>
            <a:br>
              <a:rPr lang="ru-RU" sz="1800" dirty="0" smtClean="0"/>
            </a:br>
            <a:r>
              <a:rPr lang="ru-RU" sz="1800" dirty="0" smtClean="0"/>
              <a:t/>
            </a:r>
            <a:br>
              <a:rPr lang="ru-RU" sz="1800" dirty="0" smtClean="0"/>
            </a:br>
            <a:endParaRPr lang="ru-RU" sz="1800" dirty="0"/>
          </a:p>
        </p:txBody>
      </p:sp>
      <p:pic>
        <p:nvPicPr>
          <p:cNvPr id="4" name="Содержимое 3"/>
          <p:cNvPicPr>
            <a:picLocks noGrp="1"/>
          </p:cNvPicPr>
          <p:nvPr>
            <p:ph sz="quarter" idx="1"/>
          </p:nvPr>
        </p:nvPicPr>
        <p:blipFill>
          <a:blip r:embed="rId2" cstate="print"/>
          <a:stretch>
            <a:fillRect/>
          </a:stretch>
        </p:blipFill>
        <p:spPr bwMode="auto">
          <a:xfrm>
            <a:off x="1899628" y="1600200"/>
            <a:ext cx="4582744"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Язычка загнем края, </a:t>
            </a:r>
          </a:p>
          <a:p>
            <a:r>
              <a:rPr lang="ru-RU" dirty="0" smtClean="0"/>
              <a:t>Делай так же, как и я.</a:t>
            </a:r>
          </a:p>
          <a:p>
            <a:r>
              <a:rPr lang="ru-RU" dirty="0" smtClean="0"/>
              <a:t> Язычок лежит широкий </a:t>
            </a:r>
          </a:p>
          <a:p>
            <a:r>
              <a:rPr lang="ru-RU" dirty="0" smtClean="0"/>
              <a:t>И, как чашечка, глубокий.</a:t>
            </a:r>
          </a:p>
          <a:p>
            <a:endParaRPr lang="ru-RU" dirty="0"/>
          </a:p>
        </p:txBody>
      </p:sp>
      <p:pic>
        <p:nvPicPr>
          <p:cNvPr id="4" name="Рисунок 3"/>
          <p:cNvPicPr/>
          <p:nvPr/>
        </p:nvPicPr>
        <p:blipFill>
          <a:blip r:embed="rId2" cstate="print"/>
          <a:srcRect/>
          <a:stretch>
            <a:fillRect/>
          </a:stretch>
        </p:blipFill>
        <p:spPr bwMode="auto">
          <a:xfrm>
            <a:off x="4500562" y="1142984"/>
            <a:ext cx="4244972" cy="5354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Упражнение «Чашечка».</a:t>
            </a:r>
            <a:br>
              <a:rPr lang="ru-RU" sz="1600" dirty="0" smtClean="0"/>
            </a:br>
            <a:r>
              <a:rPr lang="ru-RU" sz="1600" dirty="0" smtClean="0"/>
              <a:t>Широко открываем рот, кладем широкий язык на нижнюю губу, загибаем края языка «чашечкой» и медленно поднимаем ее за верхние зубы. Затем предлагаем ребенку опустить язычок, закрыть рот.</a:t>
            </a:r>
            <a:endParaRPr lang="ru-RU" sz="1600" dirty="0"/>
          </a:p>
        </p:txBody>
      </p:sp>
      <p:pic>
        <p:nvPicPr>
          <p:cNvPr id="4" name="Содержимое 3"/>
          <p:cNvPicPr>
            <a:picLocks noGrp="1"/>
          </p:cNvPicPr>
          <p:nvPr>
            <p:ph sz="quarter" idx="1"/>
          </p:nvPr>
        </p:nvPicPr>
        <p:blipFill>
          <a:blip r:embed="rId2" cstate="print"/>
          <a:stretch>
            <a:fillRect/>
          </a:stretch>
        </p:blipFill>
        <p:spPr bwMode="auto">
          <a:xfrm>
            <a:off x="2100091" y="1600200"/>
            <a:ext cx="4181818"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Выше дуба, выше ели .</a:t>
            </a:r>
          </a:p>
          <a:p>
            <a:r>
              <a:rPr lang="ru-RU" dirty="0" smtClean="0"/>
              <a:t>На качелях мы взлетели. </a:t>
            </a:r>
          </a:p>
          <a:p>
            <a:r>
              <a:rPr lang="ru-RU" dirty="0" smtClean="0"/>
              <a:t>А скажите, вы б сумели </a:t>
            </a:r>
          </a:p>
          <a:p>
            <a:r>
              <a:rPr lang="ru-RU" dirty="0" smtClean="0"/>
              <a:t>Язычком «качать качели»?</a:t>
            </a:r>
          </a:p>
          <a:p>
            <a:endParaRPr lang="ru-RU" dirty="0"/>
          </a:p>
        </p:txBody>
      </p:sp>
      <p:pic>
        <p:nvPicPr>
          <p:cNvPr id="4" name="Рисунок 3"/>
          <p:cNvPicPr/>
          <p:nvPr/>
        </p:nvPicPr>
        <p:blipFill>
          <a:blip r:embed="rId2" cstate="print"/>
          <a:srcRect/>
          <a:stretch>
            <a:fillRect/>
          </a:stretch>
        </p:blipFill>
        <p:spPr bwMode="auto">
          <a:xfrm>
            <a:off x="4857752" y="1500174"/>
            <a:ext cx="3841744" cy="5126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dirty="0" err="1" smtClean="0"/>
              <a:t>Уражнение</a:t>
            </a:r>
            <a:r>
              <a:rPr lang="ru-RU" sz="1600" b="1" dirty="0" smtClean="0"/>
              <a:t> «Качели».</a:t>
            </a:r>
            <a:r>
              <a:rPr lang="ru-RU" sz="1600" dirty="0" smtClean="0"/>
              <a:t/>
            </a:r>
            <a:br>
              <a:rPr lang="ru-RU" sz="1600" dirty="0" smtClean="0"/>
            </a:br>
            <a:r>
              <a:rPr lang="ru-RU" sz="1600" dirty="0" smtClean="0"/>
              <a:t>Широко открываем рот, кладем на нижнюю губу спокойный расслабленный язык, переводим его на верхнюю губу, возвращаем на нижнюю, снова поднимаем на верхнюю. Выполняем 6—8 раз. Убираем язычок, закрываем рот.</a:t>
            </a:r>
            <a:endParaRPr lang="ru-RU" sz="1600" dirty="0"/>
          </a:p>
        </p:txBody>
      </p:sp>
      <p:pic>
        <p:nvPicPr>
          <p:cNvPr id="4" name="Содержимое 3"/>
          <p:cNvPicPr>
            <a:picLocks noGrp="1"/>
          </p:cNvPicPr>
          <p:nvPr>
            <p:ph sz="quarter" idx="1"/>
          </p:nvPr>
        </p:nvPicPr>
        <p:blipFill>
          <a:blip r:embed="rId2" cstate="print"/>
          <a:stretch>
            <a:fillRect/>
          </a:stretch>
        </p:blipFill>
        <p:spPr bwMode="auto">
          <a:xfrm>
            <a:off x="1893359" y="1600200"/>
            <a:ext cx="4595282"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У птички клювик очень колкий </a:t>
            </a:r>
          </a:p>
          <a:p>
            <a:r>
              <a:rPr lang="ru-RU" dirty="0" smtClean="0"/>
              <a:t>И тонкий, острый, как иголка. </a:t>
            </a:r>
          </a:p>
          <a:p>
            <a:r>
              <a:rPr lang="ru-RU" dirty="0" smtClean="0"/>
              <a:t>Взгляни-ка рядом на страницу: </a:t>
            </a:r>
          </a:p>
          <a:p>
            <a:r>
              <a:rPr lang="ru-RU" dirty="0" smtClean="0"/>
              <a:t>Мой язычок — как клюв у птицы. </a:t>
            </a:r>
          </a:p>
          <a:p>
            <a:endParaRPr lang="ru-RU" dirty="0" smtClean="0"/>
          </a:p>
          <a:p>
            <a:endParaRPr lang="ru-RU" dirty="0" smtClean="0"/>
          </a:p>
          <a:p>
            <a:endParaRPr lang="ru-RU" dirty="0" smtClean="0"/>
          </a:p>
          <a:p>
            <a:endParaRPr lang="ru-RU" dirty="0"/>
          </a:p>
        </p:txBody>
      </p:sp>
      <p:pic>
        <p:nvPicPr>
          <p:cNvPr id="4" name="Рисунок 3"/>
          <p:cNvPicPr/>
          <p:nvPr/>
        </p:nvPicPr>
        <p:blipFill>
          <a:blip r:embed="rId2" cstate="print"/>
          <a:srcRect/>
          <a:stretch>
            <a:fillRect/>
          </a:stretch>
        </p:blipFill>
        <p:spPr bwMode="auto">
          <a:xfrm>
            <a:off x="5643570" y="1571612"/>
            <a:ext cx="3130540" cy="4851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Упражнение «Иголочка».</a:t>
            </a:r>
            <a:br>
              <a:rPr lang="ru-RU" sz="1800" dirty="0" smtClean="0"/>
            </a:br>
            <a:r>
              <a:rPr lang="ru-RU" sz="1800" dirty="0" smtClean="0"/>
              <a:t>Широко открываем рот, приподнимаем и вытягиваем вперед тонкий язычок. Фиксируем положение на 3—5 секунд. Убираем язычок, закрываем рот.</a:t>
            </a:r>
            <a:endParaRPr lang="ru-RU" sz="1800" dirty="0"/>
          </a:p>
        </p:txBody>
      </p:sp>
      <p:pic>
        <p:nvPicPr>
          <p:cNvPr id="4" name="Содержимое 3"/>
          <p:cNvPicPr>
            <a:picLocks noGrp="1"/>
          </p:cNvPicPr>
          <p:nvPr>
            <p:ph sz="quarter" idx="1"/>
          </p:nvPr>
        </p:nvPicPr>
        <p:blipFill>
          <a:blip r:embed="rId2" cstate="print"/>
          <a:stretch>
            <a:fillRect/>
          </a:stretch>
        </p:blipFill>
        <p:spPr bwMode="auto">
          <a:xfrm>
            <a:off x="2061370" y="1600200"/>
            <a:ext cx="4259259"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err="1" smtClean="0"/>
              <a:t>Бегемотик</a:t>
            </a:r>
            <a:r>
              <a:rPr lang="ru-RU" dirty="0" smtClean="0"/>
              <a:t> рот открыл,</a:t>
            </a:r>
          </a:p>
          <a:p>
            <a:r>
              <a:rPr lang="ru-RU" dirty="0" err="1" smtClean="0"/>
              <a:t>Подержал.Потом</a:t>
            </a:r>
            <a:r>
              <a:rPr lang="ru-RU" dirty="0" smtClean="0"/>
              <a:t> закрыл.</a:t>
            </a:r>
          </a:p>
          <a:p>
            <a:r>
              <a:rPr lang="ru-RU" dirty="0" smtClean="0"/>
              <a:t>Подразним мы бегемота —</a:t>
            </a:r>
          </a:p>
          <a:p>
            <a:r>
              <a:rPr lang="ru-RU" dirty="0" smtClean="0"/>
              <a:t>Подшутить над ним охота</a:t>
            </a:r>
            <a:endParaRPr lang="ru-RU" dirty="0"/>
          </a:p>
        </p:txBody>
      </p:sp>
      <p:pic>
        <p:nvPicPr>
          <p:cNvPr id="4" name="Рисунок 3"/>
          <p:cNvPicPr/>
          <p:nvPr/>
        </p:nvPicPr>
        <p:blipFill>
          <a:blip r:embed="rId2" cstate="print"/>
          <a:srcRect/>
          <a:stretch>
            <a:fillRect/>
          </a:stretch>
        </p:blipFill>
        <p:spPr bwMode="auto">
          <a:xfrm>
            <a:off x="4714876" y="800100"/>
            <a:ext cx="3643338" cy="50577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Язык, как маятник часов, </a:t>
            </a:r>
          </a:p>
          <a:p>
            <a:r>
              <a:rPr lang="ru-RU" dirty="0" smtClean="0"/>
              <a:t>Качаться вновь и вновь готов. </a:t>
            </a:r>
          </a:p>
          <a:p>
            <a:r>
              <a:rPr lang="ru-RU" dirty="0" smtClean="0"/>
              <a:t>Котенок улыбается,</a:t>
            </a:r>
          </a:p>
          <a:p>
            <a:r>
              <a:rPr lang="ru-RU" dirty="0" smtClean="0"/>
              <a:t> Он, как и ты, старается.</a:t>
            </a:r>
          </a:p>
          <a:p>
            <a:endParaRPr lang="ru-RU" dirty="0"/>
          </a:p>
        </p:txBody>
      </p:sp>
      <p:pic>
        <p:nvPicPr>
          <p:cNvPr id="4" name="Рисунок 3"/>
          <p:cNvPicPr/>
          <p:nvPr/>
        </p:nvPicPr>
        <p:blipFill>
          <a:blip r:embed="rId2" cstate="print"/>
          <a:srcRect/>
          <a:stretch>
            <a:fillRect/>
          </a:stretch>
        </p:blipFill>
        <p:spPr bwMode="auto">
          <a:xfrm>
            <a:off x="5143504" y="1357298"/>
            <a:ext cx="3579806" cy="5189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dirty="0" smtClean="0"/>
              <a:t>Упражнение «Маятник».</a:t>
            </a:r>
            <a:br>
              <a:rPr lang="ru-RU" sz="1400" dirty="0" smtClean="0"/>
            </a:br>
            <a:r>
              <a:rPr lang="ru-RU" sz="1400" dirty="0" smtClean="0"/>
              <a:t>Открываем рот, растягиваем губы в улыбку, вытягиваем язык, напрягаем его, касаемся острым кончиком языка то левого, то правого уголков губ. Следим, чтобы язык двигался по воздуху, а не по нижней губе, чтобы не качалась нижняя челюсть. Выполняем 6—8 раз. Убираем язычок, закрываем рот.</a:t>
            </a:r>
            <a:endParaRPr lang="ru-RU" sz="1400" dirty="0"/>
          </a:p>
        </p:txBody>
      </p:sp>
      <p:pic>
        <p:nvPicPr>
          <p:cNvPr id="4" name="Содержимое 3"/>
          <p:cNvPicPr>
            <a:picLocks noGrp="1"/>
          </p:cNvPicPr>
          <p:nvPr>
            <p:ph sz="quarter" idx="1"/>
          </p:nvPr>
        </p:nvPicPr>
        <p:blipFill>
          <a:blip r:embed="rId2" cstate="print"/>
          <a:stretch>
            <a:fillRect/>
          </a:stretch>
        </p:blipFill>
        <p:spPr bwMode="auto">
          <a:xfrm>
            <a:off x="1861486" y="1600200"/>
            <a:ext cx="4659027"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Знает это весь народ: </a:t>
            </a:r>
          </a:p>
          <a:p>
            <a:r>
              <a:rPr lang="ru-RU" dirty="0" smtClean="0"/>
              <a:t>Любит мишка вкусный мед. </a:t>
            </a:r>
          </a:p>
          <a:p>
            <a:r>
              <a:rPr lang="ru-RU" dirty="0" smtClean="0"/>
              <a:t>Язычком губу оближет</a:t>
            </a:r>
          </a:p>
          <a:p>
            <a:r>
              <a:rPr lang="ru-RU" dirty="0" smtClean="0"/>
              <a:t> И подсядет к меду ближе.</a:t>
            </a:r>
          </a:p>
          <a:p>
            <a:endParaRPr lang="ru-RU" dirty="0"/>
          </a:p>
        </p:txBody>
      </p:sp>
      <p:pic>
        <p:nvPicPr>
          <p:cNvPr id="4" name="Рисунок 3"/>
          <p:cNvPicPr/>
          <p:nvPr/>
        </p:nvPicPr>
        <p:blipFill>
          <a:blip r:embed="rId2" cstate="print"/>
          <a:srcRect/>
          <a:stretch>
            <a:fillRect/>
          </a:stretch>
        </p:blipFill>
        <p:spPr bwMode="auto">
          <a:xfrm>
            <a:off x="4857752" y="1357298"/>
            <a:ext cx="3884610" cy="5060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Упражнение «Вкусный мед».</a:t>
            </a:r>
            <a:br>
              <a:rPr lang="ru-RU" sz="1600" dirty="0" smtClean="0"/>
            </a:br>
            <a:r>
              <a:rPr lang="ru-RU" sz="1600" dirty="0" smtClean="0"/>
              <a:t>Широко открываем рот, острым кончиком языка проводим по верхней губе слева направо и обратно. Следим за тем, чтобы не двигалась нижняя челюсть. Выполняем 6—8 раз. Убираем язычок, закрываем рот.</a:t>
            </a:r>
            <a:endParaRPr lang="ru-RU" sz="1600" dirty="0"/>
          </a:p>
        </p:txBody>
      </p:sp>
      <p:pic>
        <p:nvPicPr>
          <p:cNvPr id="4" name="Содержимое 3"/>
          <p:cNvPicPr>
            <a:picLocks noGrp="1"/>
          </p:cNvPicPr>
          <p:nvPr>
            <p:ph sz="quarter" idx="1"/>
          </p:nvPr>
        </p:nvPicPr>
        <p:blipFill>
          <a:blip r:embed="rId2" cstate="print"/>
          <a:stretch>
            <a:fillRect/>
          </a:stretch>
        </p:blipFill>
        <p:spPr bwMode="auto">
          <a:xfrm>
            <a:off x="1969275" y="1600200"/>
            <a:ext cx="4443450"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Выгни язычок, как спинку </a:t>
            </a:r>
          </a:p>
          <a:p>
            <a:r>
              <a:rPr lang="ru-RU" dirty="0" smtClean="0"/>
              <a:t>Выгнул этот рыжий кот. </a:t>
            </a:r>
          </a:p>
          <a:p>
            <a:r>
              <a:rPr lang="ru-RU" dirty="0" smtClean="0"/>
              <a:t>Ну-ка, рассмотри картинку:</a:t>
            </a:r>
          </a:p>
          <a:p>
            <a:r>
              <a:rPr lang="ru-RU" dirty="0" smtClean="0"/>
              <a:t> Он по мостику идет.</a:t>
            </a:r>
          </a:p>
          <a:p>
            <a:endParaRPr lang="ru-RU" dirty="0"/>
          </a:p>
        </p:txBody>
      </p:sp>
      <p:pic>
        <p:nvPicPr>
          <p:cNvPr id="4" name="Рисунок 3"/>
          <p:cNvPicPr/>
          <p:nvPr/>
        </p:nvPicPr>
        <p:blipFill>
          <a:blip r:embed="rId2" cstate="print"/>
          <a:srcRect/>
          <a:stretch>
            <a:fillRect/>
          </a:stretch>
        </p:blipFill>
        <p:spPr bwMode="auto">
          <a:xfrm>
            <a:off x="4786314" y="1357298"/>
            <a:ext cx="3962396" cy="4999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dirty="0" smtClean="0"/>
              <a:t>Упражнение «Мостик».</a:t>
            </a:r>
            <a:r>
              <a:rPr lang="ru-RU" sz="1600" dirty="0" smtClean="0"/>
              <a:t/>
            </a:r>
            <a:br>
              <a:rPr lang="ru-RU" sz="1600" dirty="0" smtClean="0"/>
            </a:br>
            <a:r>
              <a:rPr lang="ru-RU" sz="1600" dirty="0" smtClean="0"/>
              <a:t>Открываем рот. Выгнув спинку языка, упираем его кончик в нижние зубы изнутри рта. Удерживаем в таком положении 3—5 секунд. Медленно сближаем и сжимаем зубы, закрываем рот. «Мостик» стоит за закрытыми зубами. Затем предлагаем ребенку выпрямить язычок, расслабиться.</a:t>
            </a:r>
            <a:endParaRPr lang="ru-RU" sz="1600" dirty="0"/>
          </a:p>
        </p:txBody>
      </p:sp>
      <p:pic>
        <p:nvPicPr>
          <p:cNvPr id="4" name="Содержимое 3"/>
          <p:cNvPicPr>
            <a:picLocks noGrp="1"/>
          </p:cNvPicPr>
          <p:nvPr>
            <p:ph sz="quarter" idx="1"/>
          </p:nvPr>
        </p:nvPicPr>
        <p:blipFill>
          <a:blip r:embed="rId2" cstate="print"/>
          <a:stretch>
            <a:fillRect/>
          </a:stretch>
        </p:blipFill>
        <p:spPr bwMode="auto">
          <a:xfrm>
            <a:off x="1867835" y="1600200"/>
            <a:ext cx="4646330"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Белка щелкает орешки </a:t>
            </a:r>
          </a:p>
          <a:p>
            <a:r>
              <a:rPr lang="ru-RU" dirty="0" smtClean="0"/>
              <a:t>Обстоятельно, без спешки. </a:t>
            </a:r>
          </a:p>
          <a:p>
            <a:r>
              <a:rPr lang="ru-RU" dirty="0" smtClean="0"/>
              <a:t>Упираем язычок </a:t>
            </a:r>
          </a:p>
          <a:p>
            <a:r>
              <a:rPr lang="ru-RU" dirty="0" err="1" smtClean="0"/>
              <a:t>Влево-вправо</a:t>
            </a:r>
            <a:r>
              <a:rPr lang="ru-RU" dirty="0" smtClean="0"/>
              <a:t>, на бочок.</a:t>
            </a:r>
          </a:p>
          <a:p>
            <a:endParaRPr lang="ru-RU" dirty="0"/>
          </a:p>
        </p:txBody>
      </p:sp>
      <p:pic>
        <p:nvPicPr>
          <p:cNvPr id="4" name="Рисунок 3"/>
          <p:cNvPicPr/>
          <p:nvPr/>
        </p:nvPicPr>
        <p:blipFill>
          <a:blip r:embed="rId2" cstate="print"/>
          <a:srcRect/>
          <a:stretch>
            <a:fillRect/>
          </a:stretch>
        </p:blipFill>
        <p:spPr bwMode="auto">
          <a:xfrm>
            <a:off x="4714876" y="1428736"/>
            <a:ext cx="4038596" cy="5054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Упражнение «Орешек».</a:t>
            </a:r>
            <a:br>
              <a:rPr lang="ru-RU" sz="1800" dirty="0" smtClean="0"/>
            </a:br>
            <a:r>
              <a:rPr lang="ru-RU" sz="1800" dirty="0" smtClean="0"/>
              <a:t>При закрытом рте упираем напряженный кончик языка то в левую, то в правую щеку. Выполняем 6—8 раз. Затем даем ребенку время для отдыха и расслабления.</a:t>
            </a:r>
            <a:endParaRPr lang="ru-RU" sz="1800" dirty="0"/>
          </a:p>
        </p:txBody>
      </p:sp>
      <p:pic>
        <p:nvPicPr>
          <p:cNvPr id="4" name="Содержимое 3"/>
          <p:cNvPicPr>
            <a:picLocks noGrp="1"/>
          </p:cNvPicPr>
          <p:nvPr>
            <p:ph sz="quarter" idx="1"/>
          </p:nvPr>
        </p:nvPicPr>
        <p:blipFill>
          <a:blip r:embed="rId2" cstate="print"/>
          <a:stretch>
            <a:fillRect/>
          </a:stretch>
        </p:blipFill>
        <p:spPr bwMode="auto">
          <a:xfrm>
            <a:off x="2034421" y="1600200"/>
            <a:ext cx="4313158"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sz="5400" dirty="0" smtClean="0"/>
              <a:t>Повторяем  все упражнения 3—4 раза.</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Учимся широко и спокойно открывать и закрывать рот.</a:t>
            </a:r>
            <a:br>
              <a:rPr lang="ru-RU" dirty="0" smtClean="0"/>
            </a:br>
            <a:r>
              <a:rPr lang="ru-RU" dirty="0" smtClean="0"/>
              <a:t>Повторяем упражнение 3—5 раз. </a:t>
            </a:r>
            <a:endParaRPr lang="ru-RU" dirty="0"/>
          </a:p>
        </p:txBody>
      </p:sp>
      <p:sp>
        <p:nvSpPr>
          <p:cNvPr id="3" name="Содержимое 2"/>
          <p:cNvSpPr>
            <a:spLocks noGrp="1"/>
          </p:cNvSpPr>
          <p:nvPr>
            <p:ph sz="quarter" idx="1"/>
          </p:nvPr>
        </p:nvSpPr>
        <p:spPr/>
        <p:txBody>
          <a:bodyPr/>
          <a:lstStyle/>
          <a:p>
            <a:r>
              <a:rPr lang="ru-RU" dirty="0" smtClean="0"/>
              <a:t/>
            </a:r>
            <a:br>
              <a:rPr lang="ru-RU" dirty="0" smtClean="0"/>
            </a:br>
            <a:endParaRPr lang="ru-RU" dirty="0"/>
          </a:p>
        </p:txBody>
      </p:sp>
      <p:pic>
        <p:nvPicPr>
          <p:cNvPr id="6" name="Рисунок 5"/>
          <p:cNvPicPr/>
          <p:nvPr/>
        </p:nvPicPr>
        <p:blipFill>
          <a:blip r:embed="rId2" cstate="print"/>
          <a:srcRect/>
          <a:stretch>
            <a:fillRect/>
          </a:stretch>
        </p:blipFill>
        <p:spPr bwMode="auto">
          <a:xfrm>
            <a:off x="2214546" y="1500174"/>
            <a:ext cx="4660900" cy="509110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Улыбается щенок, </a:t>
            </a:r>
          </a:p>
          <a:p>
            <a:r>
              <a:rPr lang="ru-RU" dirty="0" smtClean="0"/>
              <a:t>Зубки напоказ. </a:t>
            </a:r>
          </a:p>
          <a:p>
            <a:r>
              <a:rPr lang="ru-RU" dirty="0" smtClean="0"/>
              <a:t>Я бы точно так же смог, </a:t>
            </a:r>
          </a:p>
          <a:p>
            <a:r>
              <a:rPr lang="ru-RU" dirty="0" smtClean="0"/>
              <a:t>Вот, смотри. </a:t>
            </a:r>
          </a:p>
          <a:p>
            <a:r>
              <a:rPr lang="ru-RU" dirty="0" smtClean="0"/>
              <a:t>Сейчас.</a:t>
            </a:r>
          </a:p>
          <a:p>
            <a:endParaRPr lang="ru-RU" dirty="0"/>
          </a:p>
        </p:txBody>
      </p:sp>
      <p:pic>
        <p:nvPicPr>
          <p:cNvPr id="4" name="Рисунок 3"/>
          <p:cNvPicPr/>
          <p:nvPr/>
        </p:nvPicPr>
        <p:blipFill>
          <a:blip r:embed="rId2" cstate="print"/>
          <a:srcRect/>
          <a:stretch>
            <a:fillRect/>
          </a:stretch>
        </p:blipFill>
        <p:spPr bwMode="auto">
          <a:xfrm>
            <a:off x="4429124" y="1357298"/>
            <a:ext cx="4048120" cy="522128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Упражнение «Улыбка».</a:t>
            </a:r>
            <a:br>
              <a:rPr lang="ru-RU" dirty="0" smtClean="0"/>
            </a:br>
            <a:r>
              <a:rPr lang="ru-RU" dirty="0" smtClean="0"/>
              <a:t>Широко разводим уголки губ, обнажив сжатые зубы. </a:t>
            </a:r>
            <a:endParaRPr lang="ru-RU" dirty="0"/>
          </a:p>
        </p:txBody>
      </p:sp>
      <p:pic>
        <p:nvPicPr>
          <p:cNvPr id="4" name="Содержимое 3"/>
          <p:cNvPicPr>
            <a:picLocks noGrp="1"/>
          </p:cNvPicPr>
          <p:nvPr>
            <p:ph sz="quarter" idx="1"/>
          </p:nvPr>
        </p:nvPicPr>
        <p:blipFill>
          <a:blip r:embed="rId2" cstate="print"/>
          <a:stretch>
            <a:fillRect/>
          </a:stretch>
        </p:blipFill>
        <p:spPr bwMode="auto">
          <a:xfrm>
            <a:off x="2122154" y="1600200"/>
            <a:ext cx="4137692" cy="4873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Хоботок слоненок тянет,</a:t>
            </a:r>
          </a:p>
          <a:p>
            <a:r>
              <a:rPr lang="ru-RU" dirty="0" smtClean="0"/>
              <a:t> Он вот-вот банан достанет.</a:t>
            </a:r>
          </a:p>
          <a:p>
            <a:r>
              <a:rPr lang="ru-RU" dirty="0" smtClean="0"/>
              <a:t> Губки в трубочку сложи </a:t>
            </a:r>
          </a:p>
          <a:p>
            <a:r>
              <a:rPr lang="ru-RU" dirty="0" smtClean="0"/>
              <a:t>И слоненку покажи.</a:t>
            </a:r>
          </a:p>
          <a:p>
            <a:endParaRPr lang="ru-RU" dirty="0"/>
          </a:p>
        </p:txBody>
      </p:sp>
      <p:pic>
        <p:nvPicPr>
          <p:cNvPr id="4" name="Рисунок 3"/>
          <p:cNvPicPr/>
          <p:nvPr/>
        </p:nvPicPr>
        <p:blipFill>
          <a:blip r:embed="rId2" cstate="print"/>
          <a:srcRect/>
          <a:stretch>
            <a:fillRect/>
          </a:stretch>
        </p:blipFill>
        <p:spPr bwMode="auto">
          <a:xfrm>
            <a:off x="4786314" y="1214422"/>
            <a:ext cx="407669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Упражнение «Хоботок».</a:t>
            </a:r>
            <a:br>
              <a:rPr lang="ru-RU" sz="2000" dirty="0" smtClean="0"/>
            </a:br>
            <a:r>
              <a:rPr lang="ru-RU" sz="2000" dirty="0" smtClean="0"/>
              <a:t>Вытягиваем губы вперед, держим в таком положении 3—5 секунд. Возвращаем губы в спокойное положение. </a:t>
            </a:r>
            <a:endParaRPr lang="ru-RU" sz="2000" dirty="0"/>
          </a:p>
        </p:txBody>
      </p:sp>
      <p:pic>
        <p:nvPicPr>
          <p:cNvPr id="4" name="Содержимое 3"/>
          <p:cNvPicPr>
            <a:picLocks noGrp="1"/>
          </p:cNvPicPr>
          <p:nvPr>
            <p:ph sz="quarter" idx="1"/>
          </p:nvPr>
        </p:nvPicPr>
        <p:blipFill>
          <a:blip r:embed="rId2" cstate="print"/>
          <a:stretch>
            <a:fillRect/>
          </a:stretch>
        </p:blipFill>
        <p:spPr bwMode="auto">
          <a:xfrm>
            <a:off x="2048635" y="1600200"/>
            <a:ext cx="4284729"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Хомячок надует щечки, </a:t>
            </a:r>
          </a:p>
          <a:p>
            <a:r>
              <a:rPr lang="ru-RU" dirty="0" smtClean="0"/>
              <a:t>У него зерно в мешочках.</a:t>
            </a:r>
          </a:p>
          <a:p>
            <a:r>
              <a:rPr lang="ru-RU" dirty="0" smtClean="0"/>
              <a:t> Мы надуем щечки тоже,</a:t>
            </a:r>
          </a:p>
          <a:p>
            <a:r>
              <a:rPr lang="ru-RU" dirty="0" smtClean="0"/>
              <a:t> Хомячку сейчас поможем.</a:t>
            </a:r>
          </a:p>
          <a:p>
            <a:endParaRPr lang="ru-RU" dirty="0"/>
          </a:p>
        </p:txBody>
      </p:sp>
      <p:pic>
        <p:nvPicPr>
          <p:cNvPr id="4" name="Рисунок 3"/>
          <p:cNvPicPr/>
          <p:nvPr/>
        </p:nvPicPr>
        <p:blipFill>
          <a:blip r:embed="rId2" cstate="print"/>
          <a:srcRect/>
          <a:stretch>
            <a:fillRect/>
          </a:stretch>
        </p:blipFill>
        <p:spPr bwMode="auto">
          <a:xfrm>
            <a:off x="4643438" y="857232"/>
            <a:ext cx="4071966"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Упражнение «Хомячок».</a:t>
            </a:r>
            <a:br>
              <a:rPr lang="ru-RU" sz="2000" dirty="0" smtClean="0"/>
            </a:br>
            <a:r>
              <a:rPr lang="ru-RU" sz="2000" dirty="0" smtClean="0"/>
              <a:t> Надуть щеки при закрытом рте и подержать 3—5 секунд, выдохнуть, расслабиться, сглотнуть слюну. </a:t>
            </a:r>
            <a:endParaRPr lang="ru-RU" sz="2000" dirty="0"/>
          </a:p>
        </p:txBody>
      </p:sp>
      <p:pic>
        <p:nvPicPr>
          <p:cNvPr id="4" name="Содержимое 3"/>
          <p:cNvPicPr>
            <a:picLocks noGrp="1"/>
          </p:cNvPicPr>
          <p:nvPr>
            <p:ph sz="quarter" idx="1"/>
          </p:nvPr>
        </p:nvPicPr>
        <p:blipFill>
          <a:blip r:embed="rId2" cstate="print"/>
          <a:stretch>
            <a:fillRect/>
          </a:stretch>
        </p:blipFill>
        <p:spPr bwMode="auto">
          <a:xfrm>
            <a:off x="2253177" y="1600200"/>
            <a:ext cx="3875646"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TotalTime>
  <Words>347</Words>
  <Application>Microsoft Office PowerPoint</Application>
  <PresentationFormat>Экран (4:3)</PresentationFormat>
  <Paragraphs>71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Веселая артикуляционная гимнастика для малышей</vt:lpstr>
      <vt:lpstr>Слайд 2</vt:lpstr>
      <vt:lpstr>Учимся широко и спокойно открывать и закрывать рот. Повторяем упражнение 3—5 раз. </vt:lpstr>
      <vt:lpstr>Слайд 4</vt:lpstr>
      <vt:lpstr>Упражнение «Улыбка». Широко разводим уголки губ, обнажив сжатые зубы. </vt:lpstr>
      <vt:lpstr>Слайд 6</vt:lpstr>
      <vt:lpstr>Упражнение «Хоботок». Вытягиваем губы вперед, держим в таком положении 3—5 секунд. Возвращаем губы в спокойное положение. </vt:lpstr>
      <vt:lpstr>Слайд 8</vt:lpstr>
      <vt:lpstr>Упражнение «Хомячок».  Надуть щеки при закрытом рте и подержать 3—5 секунд, выдохнуть, расслабиться, сглотнуть слюну. </vt:lpstr>
      <vt:lpstr>Слайд 10</vt:lpstr>
      <vt:lpstr>Упражнение «Лопата». Широко открываем рот. Кладем мягкий спокойный язычок на нижнюю губу. Задерживаем на 3—5 секунд. Убираем язычок </vt:lpstr>
      <vt:lpstr>Слайд 12</vt:lpstr>
      <vt:lpstr>Упражнение «Котенок лакает молоко». Широко открываем рот, делаем 4—5 движений широким языком, как бы лакая молоко. Закрываем рот. Убираем язычок.   </vt:lpstr>
      <vt:lpstr>Слайд 14</vt:lpstr>
      <vt:lpstr>Упражнение «Чашечка». Широко открываем рот, кладем широкий язык на нижнюю губу, загибаем края языка «чашечкой» и медленно поднимаем ее за верхние зубы. Затем предлагаем ребенку опустить язычок, закрыть рот.</vt:lpstr>
      <vt:lpstr>Слайд 16</vt:lpstr>
      <vt:lpstr>Уражнение «Качели». Широко открываем рот, кладем на нижнюю губу спокойный расслабленный язык, переводим его на верхнюю губу, возвращаем на нижнюю, снова поднимаем на верхнюю. Выполняем 6—8 раз. Убираем язычок, закрываем рот.</vt:lpstr>
      <vt:lpstr>Слайд 18</vt:lpstr>
      <vt:lpstr>Упражнение «Иголочка». Широко открываем рот, приподнимаем и вытягиваем вперед тонкий язычок. Фиксируем положение на 3—5 секунд. Убираем язычок, закрываем рот.</vt:lpstr>
      <vt:lpstr>Слайд 20</vt:lpstr>
      <vt:lpstr>Упражнение «Маятник». Открываем рот, растягиваем губы в улыбку, вытягиваем язык, напрягаем его, касаемся острым кончиком языка то левого, то правого уголков губ. Следим, чтобы язык двигался по воздуху, а не по нижней губе, чтобы не качалась нижняя челюсть. Выполняем 6—8 раз. Убираем язычок, закрываем рот.</vt:lpstr>
      <vt:lpstr>Слайд 22</vt:lpstr>
      <vt:lpstr>Упражнение «Вкусный мед». Широко открываем рот, острым кончиком языка проводим по верхней губе слева направо и обратно. Следим за тем, чтобы не двигалась нижняя челюсть. Выполняем 6—8 раз. Убираем язычок, закрываем рот.</vt:lpstr>
      <vt:lpstr>Слайд 24</vt:lpstr>
      <vt:lpstr>Упражнение «Мостик». Открываем рот. Выгнув спинку языка, упираем его кончик в нижние зубы изнутри рта. Удерживаем в таком положении 3—5 секунд. Медленно сближаем и сжимаем зубы, закрываем рот. «Мостик» стоит за закрытыми зубами. Затем предлагаем ребенку выпрямить язычок, расслабиться.</vt:lpstr>
      <vt:lpstr>Слайд 26</vt:lpstr>
      <vt:lpstr>Упражнение «Орешек». При закрытом рте упираем напряженный кончик языка то в левую, то в правую щеку. Выполняем 6—8 раз. Затем даем ребенку время для отдыха и расслабления.</vt:lpstr>
      <vt:lpstr>Слайд 28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Веселая артикуляционная гимнастика для малышей</dc:title>
  <dc:creator>rustam</dc:creator>
  <cp:lastModifiedBy>rustam</cp:lastModifiedBy>
  <cp:revision>4</cp:revision>
  <dcterms:created xsi:type="dcterms:W3CDTF">2015-10-01T10:08:17Z</dcterms:created>
  <dcterms:modified xsi:type="dcterms:W3CDTF">2015-10-19T12:02:21Z</dcterms:modified>
</cp:coreProperties>
</file>